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diagrams/data3.xml" ContentType="application/vnd.openxmlformats-officedocument.drawingml.diagramData+xml"/>
  <Override PartName="/ppt/diagrams/data1.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diagrams/quickStyle2.xml" ContentType="application/vnd.openxmlformats-officedocument.drawingml.diagramStyle+xml"/>
  <Override PartName="/ppt/theme/theme1.xml" ContentType="application/vnd.openxmlformats-officedocument.theme+xml"/>
  <Override PartName="/ppt/charts/colors4.xml" ContentType="application/vnd.ms-office.chartcolorstyl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charts/style4.xml" ContentType="application/vnd.ms-office.chartstyle+xml"/>
  <Override PartName="/ppt/charts/chart4.xml" ContentType="application/vnd.openxmlformats-officedocument.drawingml.chart+xml"/>
  <Override PartName="/ppt/theme/themeOverride2.xml" ContentType="application/vnd.openxmlformats-officedocument.themeOverride+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theme/themeOverride1.xml" ContentType="application/vnd.openxmlformats-officedocument.themeOverride+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diagrams/colors3.xml" ContentType="application/vnd.openxmlformats-officedocument.drawingml.diagramColors+xml"/>
  <Override PartName="/ppt/diagrams/drawing3.xml" ContentType="application/vnd.ms-office.drawingml.diagramDrawing+xml"/>
  <Override PartName="/ppt/diagrams/layout3.xml" ContentType="application/vnd.openxmlformats-officedocument.drawingml.diagramLayout+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quickStyle3.xml" ContentType="application/vnd.openxmlformats-officedocument.drawingml.diagramStyle+xml"/>
  <Override PartName="/ppt/charts/chart1.xml" ContentType="application/vnd.openxmlformats-officedocument.drawingml.chart+xml"/>
  <Override PartName="/ppt/charts/style5.xml" ContentType="application/vnd.ms-office.chartstyle+xml"/>
  <Override PartName="/ppt/theme/themeOverride4.xml" ContentType="application/vnd.openxmlformats-officedocument.themeOverride+xml"/>
  <Override PartName="/ppt/charts/colors5.xml" ContentType="application/vnd.ms-office.chartcolorstyle+xml"/>
  <Override PartName="/ppt/diagrams/drawing2.xml" ContentType="application/vnd.ms-office.drawingml.diagramDrawing+xml"/>
  <Override PartName="/ppt/charts/chart5.xml" ContentType="application/vnd.openxmlformats-officedocument.drawingml.chart+xml"/>
  <Override PartName="/ppt/diagrams/colors2.xml" ContentType="application/vnd.openxmlformats-officedocument.drawingml.diagramColors+xml"/>
  <Override PartName="/ppt/theme/themeOverride3.xml" ContentType="application/vnd.openxmlformats-officedocument.themeOverr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0"/>
  </p:notesMasterIdLst>
  <p:handoutMasterIdLst>
    <p:handoutMasterId r:id="rId21"/>
  </p:handoutMasterIdLst>
  <p:sldIdLst>
    <p:sldId id="282" r:id="rId2"/>
    <p:sldId id="300" r:id="rId3"/>
    <p:sldId id="297" r:id="rId4"/>
    <p:sldId id="332" r:id="rId5"/>
    <p:sldId id="335" r:id="rId6"/>
    <p:sldId id="322" r:id="rId7"/>
    <p:sldId id="323" r:id="rId8"/>
    <p:sldId id="325" r:id="rId9"/>
    <p:sldId id="333" r:id="rId10"/>
    <p:sldId id="334" r:id="rId11"/>
    <p:sldId id="326" r:id="rId12"/>
    <p:sldId id="331" r:id="rId13"/>
    <p:sldId id="324" r:id="rId14"/>
    <p:sldId id="327" r:id="rId15"/>
    <p:sldId id="328" r:id="rId16"/>
    <p:sldId id="329" r:id="rId17"/>
    <p:sldId id="330" r:id="rId18"/>
    <p:sldId id="320"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2" autoAdjust="0"/>
    <p:restoredTop sz="75441" autoAdjust="0"/>
  </p:normalViewPr>
  <p:slideViewPr>
    <p:cSldViewPr snapToGrid="0">
      <p:cViewPr varScale="1">
        <p:scale>
          <a:sx n="50" d="100"/>
          <a:sy n="50" d="100"/>
        </p:scale>
        <p:origin x="1244" y="4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288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oleObject" Target="file:///\\dc-server\Company\2023%20Client%20Folders\Ann%20Arbor,%20City%20of\Premiums\Copy%20of%20Downtwon%20Site%20Plan%20Data_mari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dc-server\Company\2023%20Client%20Folders\Ann%20Arbor,%20City%20of\Premiums\Copy%20of%20Downtwon%20Site%20Plan%20Data_marin.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1.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bg2"/>
              </a:solidFill>
              <a:round/>
            </a:ln>
            <a:effectLst/>
          </c:spPr>
          <c:marker>
            <c:symbol val="circle"/>
            <c:size val="5"/>
            <c:spPr>
              <a:solidFill>
                <a:schemeClr val="bg1"/>
              </a:solidFill>
              <a:ln w="9525">
                <a:solidFill>
                  <a:schemeClr val="bg2"/>
                </a:solidFill>
              </a:ln>
              <a:effectLst/>
            </c:spPr>
          </c:marker>
          <c:xVal>
            <c:numRef>
              <c:f>'CWA working data'!$E$38:$E$44</c:f>
              <c:numCache>
                <c:formatCode>General</c:formatCode>
                <c:ptCount val="7"/>
                <c:pt idx="0">
                  <c:v>1966</c:v>
                </c:pt>
                <c:pt idx="1">
                  <c:v>1988</c:v>
                </c:pt>
                <c:pt idx="2">
                  <c:v>1994</c:v>
                </c:pt>
                <c:pt idx="3">
                  <c:v>2006</c:v>
                </c:pt>
                <c:pt idx="4">
                  <c:v>2009</c:v>
                </c:pt>
                <c:pt idx="5">
                  <c:v>2017</c:v>
                </c:pt>
                <c:pt idx="6">
                  <c:v>2019</c:v>
                </c:pt>
              </c:numCache>
            </c:numRef>
          </c:xVal>
          <c:yVal>
            <c:numRef>
              <c:f>'CWA working data'!$F$38:$F$44</c:f>
              <c:numCache>
                <c:formatCode>General</c:formatCode>
                <c:ptCount val="7"/>
                <c:pt idx="0">
                  <c:v>5</c:v>
                </c:pt>
                <c:pt idx="1">
                  <c:v>5</c:v>
                </c:pt>
                <c:pt idx="2">
                  <c:v>5</c:v>
                </c:pt>
                <c:pt idx="3">
                  <c:v>5</c:v>
                </c:pt>
                <c:pt idx="4">
                  <c:v>5</c:v>
                </c:pt>
                <c:pt idx="5">
                  <c:v>5</c:v>
                </c:pt>
                <c:pt idx="6">
                  <c:v>5</c:v>
                </c:pt>
              </c:numCache>
            </c:numRef>
          </c:yVal>
          <c:smooth val="0"/>
          <c:extLst>
            <c:ext xmlns:c16="http://schemas.microsoft.com/office/drawing/2014/chart" uri="{C3380CC4-5D6E-409C-BE32-E72D297353CC}">
              <c16:uniqueId val="{00000000-7EB9-4898-B530-4C00B597E95C}"/>
            </c:ext>
          </c:extLst>
        </c:ser>
        <c:dLbls>
          <c:showLegendKey val="0"/>
          <c:showVal val="0"/>
          <c:showCatName val="0"/>
          <c:showSerName val="0"/>
          <c:showPercent val="0"/>
          <c:showBubbleSize val="0"/>
        </c:dLbls>
        <c:axId val="1326659679"/>
        <c:axId val="1326653855"/>
      </c:scatterChart>
      <c:valAx>
        <c:axId val="1326659679"/>
        <c:scaling>
          <c:orientation val="minMax"/>
          <c:max val="2023"/>
          <c:min val="1966"/>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6653855"/>
        <c:crosses val="autoZero"/>
        <c:crossBetween val="midCat"/>
        <c:majorUnit val="5"/>
        <c:minorUnit val="1"/>
      </c:valAx>
      <c:valAx>
        <c:axId val="1326653855"/>
        <c:scaling>
          <c:orientation val="minMax"/>
        </c:scaling>
        <c:delete val="1"/>
        <c:axPos val="l"/>
        <c:numFmt formatCode="General" sourceLinked="1"/>
        <c:majorTickMark val="none"/>
        <c:minorTickMark val="none"/>
        <c:tickLblPos val="nextTo"/>
        <c:crossAx val="1326659679"/>
        <c:crossesAt val="1966"/>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Approved Ann Arbor Projects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'CWA working data'!$F$3</c:f>
              <c:strCache>
                <c:ptCount val="1"/>
                <c:pt idx="0">
                  <c:v>Premiums</c:v>
                </c:pt>
              </c:strCache>
            </c:strRef>
          </c:tx>
          <c:spPr>
            <a:solidFill>
              <a:schemeClr val="accent1"/>
            </a:solidFill>
            <a:ln>
              <a:noFill/>
            </a:ln>
            <a:effectLst/>
          </c:spPr>
          <c:invertIfNegative val="0"/>
          <c:cat>
            <c:numRef>
              <c:f>'CWA working data'!$E$4:$E$26</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'CWA working data'!$F$4:$F$26</c:f>
              <c:numCache>
                <c:formatCode>General</c:formatCode>
                <c:ptCount val="23"/>
                <c:pt idx="0">
                  <c:v>0</c:v>
                </c:pt>
                <c:pt idx="1">
                  <c:v>1</c:v>
                </c:pt>
                <c:pt idx="2">
                  <c:v>0</c:v>
                </c:pt>
                <c:pt idx="3">
                  <c:v>0</c:v>
                </c:pt>
                <c:pt idx="4">
                  <c:v>2</c:v>
                </c:pt>
                <c:pt idx="5">
                  <c:v>2</c:v>
                </c:pt>
                <c:pt idx="6">
                  <c:v>2</c:v>
                </c:pt>
                <c:pt idx="7">
                  <c:v>1</c:v>
                </c:pt>
                <c:pt idx="8">
                  <c:v>1</c:v>
                </c:pt>
                <c:pt idx="9">
                  <c:v>0</c:v>
                </c:pt>
                <c:pt idx="10">
                  <c:v>2</c:v>
                </c:pt>
                <c:pt idx="11">
                  <c:v>0</c:v>
                </c:pt>
                <c:pt idx="12">
                  <c:v>1</c:v>
                </c:pt>
                <c:pt idx="13">
                  <c:v>2</c:v>
                </c:pt>
                <c:pt idx="14">
                  <c:v>3</c:v>
                </c:pt>
                <c:pt idx="15">
                  <c:v>1</c:v>
                </c:pt>
                <c:pt idx="16">
                  <c:v>1</c:v>
                </c:pt>
                <c:pt idx="17">
                  <c:v>0</c:v>
                </c:pt>
                <c:pt idx="18">
                  <c:v>0</c:v>
                </c:pt>
                <c:pt idx="19">
                  <c:v>4</c:v>
                </c:pt>
                <c:pt idx="20">
                  <c:v>1</c:v>
                </c:pt>
                <c:pt idx="21">
                  <c:v>2</c:v>
                </c:pt>
                <c:pt idx="22">
                  <c:v>2</c:v>
                </c:pt>
              </c:numCache>
            </c:numRef>
          </c:val>
          <c:extLst>
            <c:ext xmlns:c16="http://schemas.microsoft.com/office/drawing/2014/chart" uri="{C3380CC4-5D6E-409C-BE32-E72D297353CC}">
              <c16:uniqueId val="{00000000-662E-4E2A-B76A-693A3D0EAD55}"/>
            </c:ext>
          </c:extLst>
        </c:ser>
        <c:ser>
          <c:idx val="1"/>
          <c:order val="1"/>
          <c:tx>
            <c:strRef>
              <c:f>'CWA working data'!$G$3</c:f>
              <c:strCache>
                <c:ptCount val="1"/>
                <c:pt idx="0">
                  <c:v>No Premiums</c:v>
                </c:pt>
              </c:strCache>
            </c:strRef>
          </c:tx>
          <c:spPr>
            <a:solidFill>
              <a:srgbClr val="FF9900"/>
            </a:solidFill>
            <a:ln>
              <a:noFill/>
            </a:ln>
            <a:effectLst/>
          </c:spPr>
          <c:invertIfNegative val="0"/>
          <c:cat>
            <c:numRef>
              <c:f>'CWA working data'!$E$4:$E$26</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'CWA working data'!$G$4:$G$26</c:f>
              <c:numCache>
                <c:formatCode>General</c:formatCode>
                <c:ptCount val="23"/>
                <c:pt idx="0">
                  <c:v>2</c:v>
                </c:pt>
                <c:pt idx="1">
                  <c:v>2</c:v>
                </c:pt>
                <c:pt idx="2">
                  <c:v>2</c:v>
                </c:pt>
                <c:pt idx="3">
                  <c:v>2</c:v>
                </c:pt>
                <c:pt idx="4">
                  <c:v>1</c:v>
                </c:pt>
                <c:pt idx="5">
                  <c:v>1</c:v>
                </c:pt>
                <c:pt idx="6">
                  <c:v>2</c:v>
                </c:pt>
                <c:pt idx="7">
                  <c:v>2</c:v>
                </c:pt>
                <c:pt idx="8">
                  <c:v>1</c:v>
                </c:pt>
                <c:pt idx="9">
                  <c:v>0</c:v>
                </c:pt>
                <c:pt idx="10">
                  <c:v>3</c:v>
                </c:pt>
                <c:pt idx="11">
                  <c:v>3</c:v>
                </c:pt>
                <c:pt idx="12">
                  <c:v>2</c:v>
                </c:pt>
                <c:pt idx="13">
                  <c:v>1</c:v>
                </c:pt>
                <c:pt idx="14">
                  <c:v>4</c:v>
                </c:pt>
                <c:pt idx="15">
                  <c:v>1</c:v>
                </c:pt>
                <c:pt idx="16">
                  <c:v>5</c:v>
                </c:pt>
                <c:pt idx="17">
                  <c:v>2</c:v>
                </c:pt>
                <c:pt idx="18">
                  <c:v>1</c:v>
                </c:pt>
                <c:pt idx="19">
                  <c:v>3</c:v>
                </c:pt>
                <c:pt idx="20">
                  <c:v>1</c:v>
                </c:pt>
                <c:pt idx="21">
                  <c:v>2</c:v>
                </c:pt>
                <c:pt idx="22">
                  <c:v>1</c:v>
                </c:pt>
              </c:numCache>
            </c:numRef>
          </c:val>
          <c:extLst>
            <c:ext xmlns:c16="http://schemas.microsoft.com/office/drawing/2014/chart" uri="{C3380CC4-5D6E-409C-BE32-E72D297353CC}">
              <c16:uniqueId val="{00000001-662E-4E2A-B76A-693A3D0EAD55}"/>
            </c:ext>
          </c:extLst>
        </c:ser>
        <c:dLbls>
          <c:showLegendKey val="0"/>
          <c:showVal val="0"/>
          <c:showCatName val="0"/>
          <c:showSerName val="0"/>
          <c:showPercent val="0"/>
          <c:showBubbleSize val="0"/>
        </c:dLbls>
        <c:gapWidth val="114"/>
        <c:axId val="864691599"/>
        <c:axId val="864692431"/>
      </c:barChart>
      <c:catAx>
        <c:axId val="86469159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Approval 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4692431"/>
        <c:crosses val="autoZero"/>
        <c:auto val="1"/>
        <c:lblAlgn val="ctr"/>
        <c:lblOffset val="100"/>
        <c:noMultiLvlLbl val="0"/>
      </c:catAx>
      <c:valAx>
        <c:axId val="864692431"/>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Projects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46915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dirty="0">
                <a:solidFill>
                  <a:schemeClr val="tx1"/>
                </a:solidFill>
              </a:rPr>
              <a:t>Downtown Housing Units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scatterChart>
        <c:scatterStyle val="lineMarker"/>
        <c:varyColors val="0"/>
        <c:ser>
          <c:idx val="0"/>
          <c:order val="0"/>
          <c:tx>
            <c:strRef>
              <c:f>'CWA working data'!$E$62</c:f>
              <c:strCache>
                <c:ptCount val="1"/>
                <c:pt idx="0">
                  <c:v># of Downtown Housing Units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'CWA working data'!$D$63:$D$66</c:f>
              <c:numCache>
                <c:formatCode>General</c:formatCode>
                <c:ptCount val="4"/>
                <c:pt idx="0">
                  <c:v>2000</c:v>
                </c:pt>
                <c:pt idx="1">
                  <c:v>2010</c:v>
                </c:pt>
                <c:pt idx="2">
                  <c:v>2020</c:v>
                </c:pt>
                <c:pt idx="3">
                  <c:v>2022</c:v>
                </c:pt>
              </c:numCache>
            </c:numRef>
          </c:xVal>
          <c:yVal>
            <c:numRef>
              <c:f>'CWA working data'!$E$63:$E$66</c:f>
              <c:numCache>
                <c:formatCode>_(* #,##0_);_(* \(#,##0\);_(* "-"??_);_(@_)</c:formatCode>
                <c:ptCount val="4"/>
                <c:pt idx="0">
                  <c:v>1593</c:v>
                </c:pt>
                <c:pt idx="1">
                  <c:v>1849</c:v>
                </c:pt>
                <c:pt idx="2">
                  <c:v>2481</c:v>
                </c:pt>
                <c:pt idx="3">
                  <c:v>2598</c:v>
                </c:pt>
              </c:numCache>
            </c:numRef>
          </c:yVal>
          <c:smooth val="0"/>
          <c:extLst>
            <c:ext xmlns:c16="http://schemas.microsoft.com/office/drawing/2014/chart" uri="{C3380CC4-5D6E-409C-BE32-E72D297353CC}">
              <c16:uniqueId val="{00000000-001E-4F9B-B238-54A87CBE9968}"/>
            </c:ext>
          </c:extLst>
        </c:ser>
        <c:dLbls>
          <c:showLegendKey val="0"/>
          <c:showVal val="0"/>
          <c:showCatName val="0"/>
          <c:showSerName val="0"/>
          <c:showPercent val="0"/>
          <c:showBubbleSize val="0"/>
        </c:dLbls>
        <c:axId val="1567521871"/>
        <c:axId val="1567526031"/>
      </c:scatterChart>
      <c:valAx>
        <c:axId val="1567521871"/>
        <c:scaling>
          <c:orientation val="minMax"/>
          <c:max val="2022"/>
          <c:min val="200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7526031"/>
        <c:crosses val="autoZero"/>
        <c:crossBetween val="midCat"/>
      </c:valAx>
      <c:valAx>
        <c:axId val="1567526031"/>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7521871"/>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Approved Downtown</a:t>
            </a:r>
            <a:r>
              <a:rPr lang="en-US" baseline="0"/>
              <a:t> Projects</a:t>
            </a:r>
          </a:p>
          <a:p>
            <a:pPr>
              <a:defRPr/>
            </a:pPr>
            <a:r>
              <a:rPr lang="en-US" baseline="0"/>
              <a:t>2002-2022</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'CWA working data'!$F$28</c:f>
              <c:strCache>
                <c:ptCount val="1"/>
                <c:pt idx="0">
                  <c:v>Premium Used</c:v>
                </c:pt>
              </c:strCache>
            </c:strRef>
          </c:tx>
          <c:spPr>
            <a:solidFill>
              <a:schemeClr val="accent1"/>
            </a:solidFill>
            <a:ln>
              <a:noFill/>
            </a:ln>
            <a:effectLst/>
          </c:spPr>
          <c:invertIfNegative val="0"/>
          <c:cat>
            <c:strRef>
              <c:f>'CWA working data'!$E$29:$E$32</c:f>
              <c:strCache>
                <c:ptCount val="4"/>
                <c:pt idx="0">
                  <c:v>2003-2007</c:v>
                </c:pt>
                <c:pt idx="1">
                  <c:v>2008-2012</c:v>
                </c:pt>
                <c:pt idx="2">
                  <c:v>2013-2017</c:v>
                </c:pt>
                <c:pt idx="3">
                  <c:v>2018-2022</c:v>
                </c:pt>
              </c:strCache>
            </c:strRef>
          </c:cat>
          <c:val>
            <c:numRef>
              <c:f>'CWA working data'!$F$29:$F$32</c:f>
              <c:numCache>
                <c:formatCode>General</c:formatCode>
                <c:ptCount val="4"/>
                <c:pt idx="0">
                  <c:v>7</c:v>
                </c:pt>
                <c:pt idx="1">
                  <c:v>4</c:v>
                </c:pt>
                <c:pt idx="2">
                  <c:v>7</c:v>
                </c:pt>
                <c:pt idx="3">
                  <c:v>9</c:v>
                </c:pt>
              </c:numCache>
            </c:numRef>
          </c:val>
          <c:extLst>
            <c:ext xmlns:c16="http://schemas.microsoft.com/office/drawing/2014/chart" uri="{C3380CC4-5D6E-409C-BE32-E72D297353CC}">
              <c16:uniqueId val="{00000000-610A-456D-B97A-1FBBBB67583D}"/>
            </c:ext>
          </c:extLst>
        </c:ser>
        <c:ser>
          <c:idx val="1"/>
          <c:order val="1"/>
          <c:tx>
            <c:strRef>
              <c:f>'CWA working data'!$G$28</c:f>
              <c:strCache>
                <c:ptCount val="1"/>
                <c:pt idx="0">
                  <c:v>No Premium Used</c:v>
                </c:pt>
              </c:strCache>
            </c:strRef>
          </c:tx>
          <c:spPr>
            <a:solidFill>
              <a:srgbClr val="FF9900"/>
            </a:solidFill>
            <a:ln>
              <a:noFill/>
            </a:ln>
            <a:effectLst/>
          </c:spPr>
          <c:invertIfNegative val="0"/>
          <c:cat>
            <c:strRef>
              <c:f>'CWA working data'!$E$29:$E$32</c:f>
              <c:strCache>
                <c:ptCount val="4"/>
                <c:pt idx="0">
                  <c:v>2003-2007</c:v>
                </c:pt>
                <c:pt idx="1">
                  <c:v>2008-2012</c:v>
                </c:pt>
                <c:pt idx="2">
                  <c:v>2013-2017</c:v>
                </c:pt>
                <c:pt idx="3">
                  <c:v>2018-2022</c:v>
                </c:pt>
              </c:strCache>
            </c:strRef>
          </c:cat>
          <c:val>
            <c:numRef>
              <c:f>'CWA working data'!$G$29:$G$32</c:f>
              <c:numCache>
                <c:formatCode>General</c:formatCode>
                <c:ptCount val="4"/>
                <c:pt idx="0">
                  <c:v>8</c:v>
                </c:pt>
                <c:pt idx="1">
                  <c:v>9</c:v>
                </c:pt>
                <c:pt idx="2">
                  <c:v>13</c:v>
                </c:pt>
                <c:pt idx="3">
                  <c:v>8</c:v>
                </c:pt>
              </c:numCache>
            </c:numRef>
          </c:val>
          <c:extLst>
            <c:ext xmlns:c16="http://schemas.microsoft.com/office/drawing/2014/chart" uri="{C3380CC4-5D6E-409C-BE32-E72D297353CC}">
              <c16:uniqueId val="{00000001-610A-456D-B97A-1FBBBB67583D}"/>
            </c:ext>
          </c:extLst>
        </c:ser>
        <c:dLbls>
          <c:showLegendKey val="0"/>
          <c:showVal val="0"/>
          <c:showCatName val="0"/>
          <c:showSerName val="0"/>
          <c:showPercent val="0"/>
          <c:showBubbleSize val="0"/>
        </c:dLbls>
        <c:gapWidth val="219"/>
        <c:overlap val="-27"/>
        <c:axId val="1494652832"/>
        <c:axId val="1494644928"/>
      </c:barChart>
      <c:catAx>
        <c:axId val="1494652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4644928"/>
        <c:crosses val="autoZero"/>
        <c:auto val="1"/>
        <c:lblAlgn val="ctr"/>
        <c:lblOffset val="100"/>
        <c:noMultiLvlLbl val="0"/>
      </c:catAx>
      <c:valAx>
        <c:axId val="1494644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Projects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4652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Type</a:t>
            </a:r>
            <a:r>
              <a:rPr lang="en-US" baseline="0"/>
              <a:t> of </a:t>
            </a:r>
            <a:r>
              <a:rPr lang="en-US"/>
              <a:t>Premium</a:t>
            </a:r>
            <a:r>
              <a:rPr lang="en-US" baseline="0"/>
              <a:t> Option Used*</a:t>
            </a:r>
          </a:p>
          <a:p>
            <a:pPr>
              <a:defRPr/>
            </a:pPr>
            <a:r>
              <a:rPr lang="en-US" baseline="0"/>
              <a:t>2002-2022</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'Additional Charts'!$F$30</c:f>
              <c:strCache>
                <c:ptCount val="1"/>
                <c:pt idx="0">
                  <c:v>Residential</c:v>
                </c:pt>
              </c:strCache>
            </c:strRef>
          </c:tx>
          <c:spPr>
            <a:solidFill>
              <a:schemeClr val="accent1"/>
            </a:solidFill>
            <a:ln>
              <a:noFill/>
            </a:ln>
            <a:effectLst/>
          </c:spPr>
          <c:invertIfNegative val="0"/>
          <c:cat>
            <c:strRef>
              <c:f>'Additional Charts'!$E$31:$E$34</c:f>
              <c:strCache>
                <c:ptCount val="4"/>
                <c:pt idx="0">
                  <c:v>2003-2007</c:v>
                </c:pt>
                <c:pt idx="1">
                  <c:v>2008-2012</c:v>
                </c:pt>
                <c:pt idx="2">
                  <c:v>2013-2017</c:v>
                </c:pt>
                <c:pt idx="3">
                  <c:v>2018-2022</c:v>
                </c:pt>
              </c:strCache>
            </c:strRef>
          </c:cat>
          <c:val>
            <c:numRef>
              <c:f>'Additional Charts'!$F$31:$F$34</c:f>
              <c:numCache>
                <c:formatCode>General</c:formatCode>
                <c:ptCount val="4"/>
                <c:pt idx="0">
                  <c:v>8</c:v>
                </c:pt>
                <c:pt idx="1">
                  <c:v>4</c:v>
                </c:pt>
                <c:pt idx="2">
                  <c:v>6</c:v>
                </c:pt>
                <c:pt idx="3">
                  <c:v>6</c:v>
                </c:pt>
              </c:numCache>
            </c:numRef>
          </c:val>
          <c:extLst>
            <c:ext xmlns:c16="http://schemas.microsoft.com/office/drawing/2014/chart" uri="{C3380CC4-5D6E-409C-BE32-E72D297353CC}">
              <c16:uniqueId val="{00000000-CFC0-4885-9234-A4033138EBF4}"/>
            </c:ext>
          </c:extLst>
        </c:ser>
        <c:ser>
          <c:idx val="1"/>
          <c:order val="1"/>
          <c:tx>
            <c:strRef>
              <c:f>'Additional Charts'!$G$30</c:f>
              <c:strCache>
                <c:ptCount val="1"/>
                <c:pt idx="0">
                  <c:v>Green</c:v>
                </c:pt>
              </c:strCache>
            </c:strRef>
          </c:tx>
          <c:spPr>
            <a:solidFill>
              <a:schemeClr val="accent2"/>
            </a:solidFill>
            <a:ln>
              <a:noFill/>
            </a:ln>
            <a:effectLst/>
          </c:spPr>
          <c:invertIfNegative val="0"/>
          <c:cat>
            <c:strRef>
              <c:f>'Additional Charts'!$E$31:$E$34</c:f>
              <c:strCache>
                <c:ptCount val="4"/>
                <c:pt idx="0">
                  <c:v>2003-2007</c:v>
                </c:pt>
                <c:pt idx="1">
                  <c:v>2008-2012</c:v>
                </c:pt>
                <c:pt idx="2">
                  <c:v>2013-2017</c:v>
                </c:pt>
                <c:pt idx="3">
                  <c:v>2018-2022</c:v>
                </c:pt>
              </c:strCache>
            </c:strRef>
          </c:cat>
          <c:val>
            <c:numRef>
              <c:f>'Additional Charts'!$G$31:$G$34</c:f>
              <c:numCache>
                <c:formatCode>General</c:formatCode>
                <c:ptCount val="4"/>
                <c:pt idx="0">
                  <c:v>1</c:v>
                </c:pt>
                <c:pt idx="1">
                  <c:v>0</c:v>
                </c:pt>
                <c:pt idx="2">
                  <c:v>2</c:v>
                </c:pt>
                <c:pt idx="3">
                  <c:v>3</c:v>
                </c:pt>
              </c:numCache>
            </c:numRef>
          </c:val>
          <c:extLst>
            <c:ext xmlns:c16="http://schemas.microsoft.com/office/drawing/2014/chart" uri="{C3380CC4-5D6E-409C-BE32-E72D297353CC}">
              <c16:uniqueId val="{00000001-CFC0-4885-9234-A4033138EBF4}"/>
            </c:ext>
          </c:extLst>
        </c:ser>
        <c:ser>
          <c:idx val="2"/>
          <c:order val="2"/>
          <c:tx>
            <c:strRef>
              <c:f>'Additional Charts'!$H$30</c:f>
              <c:strCache>
                <c:ptCount val="1"/>
                <c:pt idx="0">
                  <c:v>Affordable</c:v>
                </c:pt>
              </c:strCache>
            </c:strRef>
          </c:tx>
          <c:spPr>
            <a:solidFill>
              <a:schemeClr val="accent3"/>
            </a:solidFill>
            <a:ln>
              <a:noFill/>
            </a:ln>
            <a:effectLst/>
          </c:spPr>
          <c:invertIfNegative val="0"/>
          <c:cat>
            <c:strRef>
              <c:f>'Additional Charts'!$E$31:$E$34</c:f>
              <c:strCache>
                <c:ptCount val="4"/>
                <c:pt idx="0">
                  <c:v>2003-2007</c:v>
                </c:pt>
                <c:pt idx="1">
                  <c:v>2008-2012</c:v>
                </c:pt>
                <c:pt idx="2">
                  <c:v>2013-2017</c:v>
                </c:pt>
                <c:pt idx="3">
                  <c:v>2018-2022</c:v>
                </c:pt>
              </c:strCache>
            </c:strRef>
          </c:cat>
          <c:val>
            <c:numRef>
              <c:f>'Additional Charts'!$H$31:$H$34</c:f>
              <c:numCache>
                <c:formatCode>General</c:formatCode>
                <c:ptCount val="4"/>
                <c:pt idx="0">
                  <c:v>2</c:v>
                </c:pt>
                <c:pt idx="1">
                  <c:v>0</c:v>
                </c:pt>
                <c:pt idx="2">
                  <c:v>1</c:v>
                </c:pt>
                <c:pt idx="3">
                  <c:v>3</c:v>
                </c:pt>
              </c:numCache>
            </c:numRef>
          </c:val>
          <c:extLst>
            <c:ext xmlns:c16="http://schemas.microsoft.com/office/drawing/2014/chart" uri="{C3380CC4-5D6E-409C-BE32-E72D297353CC}">
              <c16:uniqueId val="{00000002-CFC0-4885-9234-A4033138EBF4}"/>
            </c:ext>
          </c:extLst>
        </c:ser>
        <c:dLbls>
          <c:showLegendKey val="0"/>
          <c:showVal val="0"/>
          <c:showCatName val="0"/>
          <c:showSerName val="0"/>
          <c:showPercent val="0"/>
          <c:showBubbleSize val="0"/>
        </c:dLbls>
        <c:gapWidth val="219"/>
        <c:overlap val="-27"/>
        <c:axId val="1073164944"/>
        <c:axId val="1073169520"/>
      </c:barChart>
      <c:catAx>
        <c:axId val="1073164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3169520"/>
        <c:crosses val="autoZero"/>
        <c:auto val="1"/>
        <c:lblAlgn val="ctr"/>
        <c:lblOffset val="100"/>
        <c:noMultiLvlLbl val="0"/>
      </c:catAx>
      <c:valAx>
        <c:axId val="10731695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Projects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3164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image" Target="../media/image12.svg"/></Relationships>
</file>

<file path=ppt/diagrams/_rels/data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image" Target="../media/image12.svg"/></Relationships>
</file>

<file path=ppt/diagrams/_rels/data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ata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image" Target="../media/image12.svg"/></Relationships>
</file>

<file path=ppt/diagrams/_rels/data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image" Target="../media/image1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CC4F80-8B70-4D4B-9054-827A6F4212F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A623131-71EF-4EE7-91DE-24EBF5E6743F}">
      <dgm:prSet/>
      <dgm:spPr/>
      <dgm:t>
        <a:bodyPr/>
        <a:lstStyle/>
        <a:p>
          <a:r>
            <a:rPr lang="en-US" dirty="0"/>
            <a:t>City Plans &amp; Policies</a:t>
          </a:r>
        </a:p>
      </dgm:t>
    </dgm:pt>
    <dgm:pt modelId="{1E0B9A86-EBE5-40E2-AE9A-9464F68C5F38}" type="parTrans" cxnId="{93D0F00B-FD98-494F-8C41-628944D3116A}">
      <dgm:prSet/>
      <dgm:spPr/>
      <dgm:t>
        <a:bodyPr/>
        <a:lstStyle/>
        <a:p>
          <a:endParaRPr lang="en-US"/>
        </a:p>
      </dgm:t>
    </dgm:pt>
    <dgm:pt modelId="{AA6C011B-2D58-4A6E-B563-9B1FD9E60A2C}" type="sibTrans" cxnId="{93D0F00B-FD98-494F-8C41-628944D3116A}">
      <dgm:prSet/>
      <dgm:spPr/>
      <dgm:t>
        <a:bodyPr/>
        <a:lstStyle/>
        <a:p>
          <a:endParaRPr lang="en-US"/>
        </a:p>
      </dgm:t>
    </dgm:pt>
    <dgm:pt modelId="{E463AC3B-8FD1-416E-AC62-4286DEAF969C}">
      <dgm:prSet/>
      <dgm:spPr/>
      <dgm:t>
        <a:bodyPr/>
        <a:lstStyle/>
        <a:p>
          <a:r>
            <a:rPr lang="en-US"/>
            <a:t>Projects in the Downtown</a:t>
          </a:r>
        </a:p>
      </dgm:t>
    </dgm:pt>
    <dgm:pt modelId="{25EBF14F-47F5-46F9-A882-05BBAB667BEA}" type="parTrans" cxnId="{BF15CE50-AC7E-4194-A105-244F6D4C6B4C}">
      <dgm:prSet/>
      <dgm:spPr/>
      <dgm:t>
        <a:bodyPr/>
        <a:lstStyle/>
        <a:p>
          <a:endParaRPr lang="en-US"/>
        </a:p>
      </dgm:t>
    </dgm:pt>
    <dgm:pt modelId="{CA466012-ABB1-46D2-9EA9-CB1F6BAB1FC6}" type="sibTrans" cxnId="{BF15CE50-AC7E-4194-A105-244F6D4C6B4C}">
      <dgm:prSet/>
      <dgm:spPr/>
      <dgm:t>
        <a:bodyPr/>
        <a:lstStyle/>
        <a:p>
          <a:endParaRPr lang="en-US"/>
        </a:p>
      </dgm:t>
    </dgm:pt>
    <dgm:pt modelId="{7D3D881F-8333-4ECD-93E3-CEA17DA06277}">
      <dgm:prSet/>
      <dgm:spPr/>
      <dgm:t>
        <a:bodyPr/>
        <a:lstStyle/>
        <a:p>
          <a:r>
            <a:rPr lang="en-US"/>
            <a:t>Market Data</a:t>
          </a:r>
        </a:p>
      </dgm:t>
    </dgm:pt>
    <dgm:pt modelId="{6DB990C1-1EC9-49F5-9A1E-6A249EBB83E7}" type="parTrans" cxnId="{1C8BD65B-8EBF-4F81-A0EF-8A59DCEC8E96}">
      <dgm:prSet/>
      <dgm:spPr/>
      <dgm:t>
        <a:bodyPr/>
        <a:lstStyle/>
        <a:p>
          <a:endParaRPr lang="en-US"/>
        </a:p>
      </dgm:t>
    </dgm:pt>
    <dgm:pt modelId="{8AEE81F9-E293-49A5-851C-11F31A292C3E}" type="sibTrans" cxnId="{1C8BD65B-8EBF-4F81-A0EF-8A59DCEC8E96}">
      <dgm:prSet/>
      <dgm:spPr/>
      <dgm:t>
        <a:bodyPr/>
        <a:lstStyle/>
        <a:p>
          <a:endParaRPr lang="en-US"/>
        </a:p>
      </dgm:t>
    </dgm:pt>
    <dgm:pt modelId="{031CF546-BD70-4222-92F6-277B3505BC60}">
      <dgm:prSet/>
      <dgm:spPr/>
      <dgm:t>
        <a:bodyPr/>
        <a:lstStyle/>
        <a:p>
          <a:r>
            <a:rPr lang="en-US"/>
            <a:t>Best Practices in Similar Communities</a:t>
          </a:r>
        </a:p>
      </dgm:t>
    </dgm:pt>
    <dgm:pt modelId="{184A63D2-3926-4892-90E0-BF739EB13E9D}" type="parTrans" cxnId="{9EED5C69-1048-4D06-B6D4-7F8107A99990}">
      <dgm:prSet/>
      <dgm:spPr/>
      <dgm:t>
        <a:bodyPr/>
        <a:lstStyle/>
        <a:p>
          <a:endParaRPr lang="en-US"/>
        </a:p>
      </dgm:t>
    </dgm:pt>
    <dgm:pt modelId="{ED0BF114-0E74-4B42-B16A-D233C03749BC}" type="sibTrans" cxnId="{9EED5C69-1048-4D06-B6D4-7F8107A99990}">
      <dgm:prSet/>
      <dgm:spPr/>
      <dgm:t>
        <a:bodyPr/>
        <a:lstStyle/>
        <a:p>
          <a:endParaRPr lang="en-US"/>
        </a:p>
      </dgm:t>
    </dgm:pt>
    <dgm:pt modelId="{626B0BBB-51C1-4034-AFED-AEA410AB9550}">
      <dgm:prSet/>
      <dgm:spPr/>
      <dgm:t>
        <a:bodyPr/>
        <a:lstStyle/>
        <a:p>
          <a:r>
            <a:rPr lang="en-US"/>
            <a:t>Interviews</a:t>
          </a:r>
        </a:p>
      </dgm:t>
    </dgm:pt>
    <dgm:pt modelId="{20C66451-8D00-41EE-A41E-9E1EBED9DA3B}" type="parTrans" cxnId="{37E19BA0-A84D-42F2-9C0E-17867831E75F}">
      <dgm:prSet/>
      <dgm:spPr/>
      <dgm:t>
        <a:bodyPr/>
        <a:lstStyle/>
        <a:p>
          <a:endParaRPr lang="en-US"/>
        </a:p>
      </dgm:t>
    </dgm:pt>
    <dgm:pt modelId="{062FBE49-A155-4AF6-B87F-CDD9E05B9355}" type="sibTrans" cxnId="{37E19BA0-A84D-42F2-9C0E-17867831E75F}">
      <dgm:prSet/>
      <dgm:spPr/>
      <dgm:t>
        <a:bodyPr/>
        <a:lstStyle/>
        <a:p>
          <a:endParaRPr lang="en-US"/>
        </a:p>
      </dgm:t>
    </dgm:pt>
    <dgm:pt modelId="{BDD4333A-1A9B-4537-9862-8B7906B91B48}" type="pres">
      <dgm:prSet presAssocID="{B5CC4F80-8B70-4D4B-9054-827A6F4212F8}" presName="root" presStyleCnt="0">
        <dgm:presLayoutVars>
          <dgm:dir/>
          <dgm:resizeHandles val="exact"/>
        </dgm:presLayoutVars>
      </dgm:prSet>
      <dgm:spPr/>
    </dgm:pt>
    <dgm:pt modelId="{FDE97CB3-08B2-4DFE-BA84-E59BE61540C1}" type="pres">
      <dgm:prSet presAssocID="{6A623131-71EF-4EE7-91DE-24EBF5E6743F}" presName="compNode" presStyleCnt="0"/>
      <dgm:spPr/>
    </dgm:pt>
    <dgm:pt modelId="{5D3A371E-3901-467B-95D6-1B7F3F4FA7D7}" type="pres">
      <dgm:prSet presAssocID="{6A623131-71EF-4EE7-91DE-24EBF5E6743F}" presName="bgRect" presStyleLbl="bgShp" presStyleIdx="0" presStyleCnt="5"/>
      <dgm:spPr/>
    </dgm:pt>
    <dgm:pt modelId="{BD676F68-B2C0-49E2-88BE-0A8320560076}" type="pres">
      <dgm:prSet presAssocID="{6A623131-71EF-4EE7-91DE-24EBF5E6743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y"/>
        </a:ext>
      </dgm:extLst>
    </dgm:pt>
    <dgm:pt modelId="{633FCFF5-606C-43C0-9254-28985837ED53}" type="pres">
      <dgm:prSet presAssocID="{6A623131-71EF-4EE7-91DE-24EBF5E6743F}" presName="spaceRect" presStyleCnt="0"/>
      <dgm:spPr/>
    </dgm:pt>
    <dgm:pt modelId="{DDA4E6FC-201C-49FA-904F-EAC216F17577}" type="pres">
      <dgm:prSet presAssocID="{6A623131-71EF-4EE7-91DE-24EBF5E6743F}" presName="parTx" presStyleLbl="revTx" presStyleIdx="0" presStyleCnt="5">
        <dgm:presLayoutVars>
          <dgm:chMax val="0"/>
          <dgm:chPref val="0"/>
        </dgm:presLayoutVars>
      </dgm:prSet>
      <dgm:spPr/>
    </dgm:pt>
    <dgm:pt modelId="{BA176835-2708-4C2A-AC72-BDD8B124FA62}" type="pres">
      <dgm:prSet presAssocID="{AA6C011B-2D58-4A6E-B563-9B1FD9E60A2C}" presName="sibTrans" presStyleCnt="0"/>
      <dgm:spPr/>
    </dgm:pt>
    <dgm:pt modelId="{05BC8DD9-8AAF-4632-991B-9CD4AED420FB}" type="pres">
      <dgm:prSet presAssocID="{E463AC3B-8FD1-416E-AC62-4286DEAF969C}" presName="compNode" presStyleCnt="0"/>
      <dgm:spPr/>
    </dgm:pt>
    <dgm:pt modelId="{D4FB6D4D-C219-4310-9FDD-B9752BE8A166}" type="pres">
      <dgm:prSet presAssocID="{E463AC3B-8FD1-416E-AC62-4286DEAF969C}" presName="bgRect" presStyleLbl="bgShp" presStyleIdx="1" presStyleCnt="5"/>
      <dgm:spPr/>
    </dgm:pt>
    <dgm:pt modelId="{582FC06F-A22D-425E-9281-AC1CBC9410C4}" type="pres">
      <dgm:prSet presAssocID="{E463AC3B-8FD1-416E-AC62-4286DEAF969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r"/>
        </a:ext>
      </dgm:extLst>
    </dgm:pt>
    <dgm:pt modelId="{BB3740FB-DB75-4B61-80D0-9917098B71E1}" type="pres">
      <dgm:prSet presAssocID="{E463AC3B-8FD1-416E-AC62-4286DEAF969C}" presName="spaceRect" presStyleCnt="0"/>
      <dgm:spPr/>
    </dgm:pt>
    <dgm:pt modelId="{5C72AE07-E496-4DDC-BD8A-096A2C773DBE}" type="pres">
      <dgm:prSet presAssocID="{E463AC3B-8FD1-416E-AC62-4286DEAF969C}" presName="parTx" presStyleLbl="revTx" presStyleIdx="1" presStyleCnt="5">
        <dgm:presLayoutVars>
          <dgm:chMax val="0"/>
          <dgm:chPref val="0"/>
        </dgm:presLayoutVars>
      </dgm:prSet>
      <dgm:spPr/>
    </dgm:pt>
    <dgm:pt modelId="{39057856-F945-44CA-B15A-901E03E0D1B2}" type="pres">
      <dgm:prSet presAssocID="{CA466012-ABB1-46D2-9EA9-CB1F6BAB1FC6}" presName="sibTrans" presStyleCnt="0"/>
      <dgm:spPr/>
    </dgm:pt>
    <dgm:pt modelId="{82453546-C341-450C-9C80-612442A1355A}" type="pres">
      <dgm:prSet presAssocID="{7D3D881F-8333-4ECD-93E3-CEA17DA06277}" presName="compNode" presStyleCnt="0"/>
      <dgm:spPr/>
    </dgm:pt>
    <dgm:pt modelId="{C9890AA2-1AD4-411D-A89E-7B41CC35A735}" type="pres">
      <dgm:prSet presAssocID="{7D3D881F-8333-4ECD-93E3-CEA17DA06277}" presName="bgRect" presStyleLbl="bgShp" presStyleIdx="2" presStyleCnt="5"/>
      <dgm:spPr/>
    </dgm:pt>
    <dgm:pt modelId="{2AC73F04-5B98-4226-B5C3-0714A3DE0A99}" type="pres">
      <dgm:prSet presAssocID="{7D3D881F-8333-4ECD-93E3-CEA17DA0627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BEA66D09-0C2D-49F7-AD43-25BA0406B3E7}" type="pres">
      <dgm:prSet presAssocID="{7D3D881F-8333-4ECD-93E3-CEA17DA06277}" presName="spaceRect" presStyleCnt="0"/>
      <dgm:spPr/>
    </dgm:pt>
    <dgm:pt modelId="{7BE00A79-87FB-4E53-ACFA-134D8D40D8D3}" type="pres">
      <dgm:prSet presAssocID="{7D3D881F-8333-4ECD-93E3-CEA17DA06277}" presName="parTx" presStyleLbl="revTx" presStyleIdx="2" presStyleCnt="5">
        <dgm:presLayoutVars>
          <dgm:chMax val="0"/>
          <dgm:chPref val="0"/>
        </dgm:presLayoutVars>
      </dgm:prSet>
      <dgm:spPr/>
    </dgm:pt>
    <dgm:pt modelId="{CA053F87-0C1F-4CE9-89EC-10B91F1CC330}" type="pres">
      <dgm:prSet presAssocID="{8AEE81F9-E293-49A5-851C-11F31A292C3E}" presName="sibTrans" presStyleCnt="0"/>
      <dgm:spPr/>
    </dgm:pt>
    <dgm:pt modelId="{97114215-2D1C-4F7B-BAD7-966DEA063F5C}" type="pres">
      <dgm:prSet presAssocID="{031CF546-BD70-4222-92F6-277B3505BC60}" presName="compNode" presStyleCnt="0"/>
      <dgm:spPr/>
    </dgm:pt>
    <dgm:pt modelId="{B2912AB1-9165-426F-A0D0-A41AC4605E19}" type="pres">
      <dgm:prSet presAssocID="{031CF546-BD70-4222-92F6-277B3505BC60}" presName="bgRect" presStyleLbl="bgShp" presStyleIdx="3" presStyleCnt="5"/>
      <dgm:spPr/>
    </dgm:pt>
    <dgm:pt modelId="{C37DBA31-F958-46B3-8FC1-580559923DC6}" type="pres">
      <dgm:prSet presAssocID="{031CF546-BD70-4222-92F6-277B3505BC60}" presName="iconRect" presStyleLbl="node1" presStyleIdx="3" presStyleCnt="5"/>
      <dgm:spPr>
        <a:blipFill>
          <a:blip xmlns:r="http://schemas.openxmlformats.org/officeDocument/2006/relationships" r:embed="rId7"/>
          <a:srcRect/>
          <a:stretch>
            <a:fillRect/>
          </a:stretch>
        </a:blipFill>
        <a:ln>
          <a:noFill/>
        </a:ln>
      </dgm:spPr>
    </dgm:pt>
    <dgm:pt modelId="{A1E98250-40CE-4A5A-B4CE-B69A9D954A6A}" type="pres">
      <dgm:prSet presAssocID="{031CF546-BD70-4222-92F6-277B3505BC60}" presName="spaceRect" presStyleCnt="0"/>
      <dgm:spPr/>
    </dgm:pt>
    <dgm:pt modelId="{64962988-84BB-4934-AA6D-3CC829E2D90F}" type="pres">
      <dgm:prSet presAssocID="{031CF546-BD70-4222-92F6-277B3505BC60}" presName="parTx" presStyleLbl="revTx" presStyleIdx="3" presStyleCnt="5">
        <dgm:presLayoutVars>
          <dgm:chMax val="0"/>
          <dgm:chPref val="0"/>
        </dgm:presLayoutVars>
      </dgm:prSet>
      <dgm:spPr/>
    </dgm:pt>
    <dgm:pt modelId="{8D9959FC-7FF7-4524-BFFF-0780BD4BAC0F}" type="pres">
      <dgm:prSet presAssocID="{ED0BF114-0E74-4B42-B16A-D233C03749BC}" presName="sibTrans" presStyleCnt="0"/>
      <dgm:spPr/>
    </dgm:pt>
    <dgm:pt modelId="{94CE0037-AFD8-4D64-951A-D45F45E7CC0D}" type="pres">
      <dgm:prSet presAssocID="{626B0BBB-51C1-4034-AFED-AEA410AB9550}" presName="compNode" presStyleCnt="0"/>
      <dgm:spPr/>
    </dgm:pt>
    <dgm:pt modelId="{AB2CE203-7376-40E6-911B-DAE94CB667C0}" type="pres">
      <dgm:prSet presAssocID="{626B0BBB-51C1-4034-AFED-AEA410AB9550}" presName="bgRect" presStyleLbl="bgShp" presStyleIdx="4" presStyleCnt="5"/>
      <dgm:spPr/>
    </dgm:pt>
    <dgm:pt modelId="{02D8848D-0B94-4906-A249-641AC8641375}" type="pres">
      <dgm:prSet presAssocID="{626B0BBB-51C1-4034-AFED-AEA410AB9550}" presName="iconRect" presStyleLbl="node1" presStyleIdx="4"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Chat"/>
        </a:ext>
      </dgm:extLst>
    </dgm:pt>
    <dgm:pt modelId="{6E94412A-4637-4E2C-A9E6-DF6B8994D5A6}" type="pres">
      <dgm:prSet presAssocID="{626B0BBB-51C1-4034-AFED-AEA410AB9550}" presName="spaceRect" presStyleCnt="0"/>
      <dgm:spPr/>
    </dgm:pt>
    <dgm:pt modelId="{6C1C0B7B-6A6D-4312-B4C5-9EFA3A1E4E2D}" type="pres">
      <dgm:prSet presAssocID="{626B0BBB-51C1-4034-AFED-AEA410AB9550}" presName="parTx" presStyleLbl="revTx" presStyleIdx="4" presStyleCnt="5">
        <dgm:presLayoutVars>
          <dgm:chMax val="0"/>
          <dgm:chPref val="0"/>
        </dgm:presLayoutVars>
      </dgm:prSet>
      <dgm:spPr/>
    </dgm:pt>
  </dgm:ptLst>
  <dgm:cxnLst>
    <dgm:cxn modelId="{93D0F00B-FD98-494F-8C41-628944D3116A}" srcId="{B5CC4F80-8B70-4D4B-9054-827A6F4212F8}" destId="{6A623131-71EF-4EE7-91DE-24EBF5E6743F}" srcOrd="0" destOrd="0" parTransId="{1E0B9A86-EBE5-40E2-AE9A-9464F68C5F38}" sibTransId="{AA6C011B-2D58-4A6E-B563-9B1FD9E60A2C}"/>
    <dgm:cxn modelId="{1C8BD65B-8EBF-4F81-A0EF-8A59DCEC8E96}" srcId="{B5CC4F80-8B70-4D4B-9054-827A6F4212F8}" destId="{7D3D881F-8333-4ECD-93E3-CEA17DA06277}" srcOrd="2" destOrd="0" parTransId="{6DB990C1-1EC9-49F5-9A1E-6A249EBB83E7}" sibTransId="{8AEE81F9-E293-49A5-851C-11F31A292C3E}"/>
    <dgm:cxn modelId="{B3978C43-2C31-4DDD-B3FB-218AB25487C7}" type="presOf" srcId="{031CF546-BD70-4222-92F6-277B3505BC60}" destId="{64962988-84BB-4934-AA6D-3CC829E2D90F}" srcOrd="0" destOrd="0" presId="urn:microsoft.com/office/officeart/2018/2/layout/IconVerticalSolidList"/>
    <dgm:cxn modelId="{37912245-19F3-4A7E-AAD7-A3849E8D9789}" type="presOf" srcId="{6A623131-71EF-4EE7-91DE-24EBF5E6743F}" destId="{DDA4E6FC-201C-49FA-904F-EAC216F17577}" srcOrd="0" destOrd="0" presId="urn:microsoft.com/office/officeart/2018/2/layout/IconVerticalSolidList"/>
    <dgm:cxn modelId="{9EED5C69-1048-4D06-B6D4-7F8107A99990}" srcId="{B5CC4F80-8B70-4D4B-9054-827A6F4212F8}" destId="{031CF546-BD70-4222-92F6-277B3505BC60}" srcOrd="3" destOrd="0" parTransId="{184A63D2-3926-4892-90E0-BF739EB13E9D}" sibTransId="{ED0BF114-0E74-4B42-B16A-D233C03749BC}"/>
    <dgm:cxn modelId="{BC011950-0358-45DD-807D-2845C4BEAAD9}" type="presOf" srcId="{B5CC4F80-8B70-4D4B-9054-827A6F4212F8}" destId="{BDD4333A-1A9B-4537-9862-8B7906B91B48}" srcOrd="0" destOrd="0" presId="urn:microsoft.com/office/officeart/2018/2/layout/IconVerticalSolidList"/>
    <dgm:cxn modelId="{BF15CE50-AC7E-4194-A105-244F6D4C6B4C}" srcId="{B5CC4F80-8B70-4D4B-9054-827A6F4212F8}" destId="{E463AC3B-8FD1-416E-AC62-4286DEAF969C}" srcOrd="1" destOrd="0" parTransId="{25EBF14F-47F5-46F9-A882-05BBAB667BEA}" sibTransId="{CA466012-ABB1-46D2-9EA9-CB1F6BAB1FC6}"/>
    <dgm:cxn modelId="{37E19BA0-A84D-42F2-9C0E-17867831E75F}" srcId="{B5CC4F80-8B70-4D4B-9054-827A6F4212F8}" destId="{626B0BBB-51C1-4034-AFED-AEA410AB9550}" srcOrd="4" destOrd="0" parTransId="{20C66451-8D00-41EE-A41E-9E1EBED9DA3B}" sibTransId="{062FBE49-A155-4AF6-B87F-CDD9E05B9355}"/>
    <dgm:cxn modelId="{92332ABC-6CAF-4F02-9648-47B7C832B18D}" type="presOf" srcId="{7D3D881F-8333-4ECD-93E3-CEA17DA06277}" destId="{7BE00A79-87FB-4E53-ACFA-134D8D40D8D3}" srcOrd="0" destOrd="0" presId="urn:microsoft.com/office/officeart/2018/2/layout/IconVerticalSolidList"/>
    <dgm:cxn modelId="{9AE4B3C1-E8F6-46A0-8250-8E02881B663E}" type="presOf" srcId="{626B0BBB-51C1-4034-AFED-AEA410AB9550}" destId="{6C1C0B7B-6A6D-4312-B4C5-9EFA3A1E4E2D}" srcOrd="0" destOrd="0" presId="urn:microsoft.com/office/officeart/2018/2/layout/IconVerticalSolidList"/>
    <dgm:cxn modelId="{F2AE41CE-835B-4DAF-85F9-9105DEAB8B67}" type="presOf" srcId="{E463AC3B-8FD1-416E-AC62-4286DEAF969C}" destId="{5C72AE07-E496-4DDC-BD8A-096A2C773DBE}" srcOrd="0" destOrd="0" presId="urn:microsoft.com/office/officeart/2018/2/layout/IconVerticalSolidList"/>
    <dgm:cxn modelId="{DE4ABAFD-C12A-446A-B13E-9E9C738CBC62}" type="presParOf" srcId="{BDD4333A-1A9B-4537-9862-8B7906B91B48}" destId="{FDE97CB3-08B2-4DFE-BA84-E59BE61540C1}" srcOrd="0" destOrd="0" presId="urn:microsoft.com/office/officeart/2018/2/layout/IconVerticalSolidList"/>
    <dgm:cxn modelId="{3F70C1BF-3407-4236-9B67-1FC92D22B60E}" type="presParOf" srcId="{FDE97CB3-08B2-4DFE-BA84-E59BE61540C1}" destId="{5D3A371E-3901-467B-95D6-1B7F3F4FA7D7}" srcOrd="0" destOrd="0" presId="urn:microsoft.com/office/officeart/2018/2/layout/IconVerticalSolidList"/>
    <dgm:cxn modelId="{DBA6BAB7-163C-4775-B785-A3D7FCB2EA51}" type="presParOf" srcId="{FDE97CB3-08B2-4DFE-BA84-E59BE61540C1}" destId="{BD676F68-B2C0-49E2-88BE-0A8320560076}" srcOrd="1" destOrd="0" presId="urn:microsoft.com/office/officeart/2018/2/layout/IconVerticalSolidList"/>
    <dgm:cxn modelId="{9B9B11F8-C174-4E88-88EF-236EC05C6924}" type="presParOf" srcId="{FDE97CB3-08B2-4DFE-BA84-E59BE61540C1}" destId="{633FCFF5-606C-43C0-9254-28985837ED53}" srcOrd="2" destOrd="0" presId="urn:microsoft.com/office/officeart/2018/2/layout/IconVerticalSolidList"/>
    <dgm:cxn modelId="{8A310653-BCCC-43F0-8F79-94769FDB9582}" type="presParOf" srcId="{FDE97CB3-08B2-4DFE-BA84-E59BE61540C1}" destId="{DDA4E6FC-201C-49FA-904F-EAC216F17577}" srcOrd="3" destOrd="0" presId="urn:microsoft.com/office/officeart/2018/2/layout/IconVerticalSolidList"/>
    <dgm:cxn modelId="{C1726F80-957E-43F6-9B46-4C5829B51544}" type="presParOf" srcId="{BDD4333A-1A9B-4537-9862-8B7906B91B48}" destId="{BA176835-2708-4C2A-AC72-BDD8B124FA62}" srcOrd="1" destOrd="0" presId="urn:microsoft.com/office/officeart/2018/2/layout/IconVerticalSolidList"/>
    <dgm:cxn modelId="{7219BEA5-BF44-47AA-9C08-865CE3E47B6A}" type="presParOf" srcId="{BDD4333A-1A9B-4537-9862-8B7906B91B48}" destId="{05BC8DD9-8AAF-4632-991B-9CD4AED420FB}" srcOrd="2" destOrd="0" presId="urn:microsoft.com/office/officeart/2018/2/layout/IconVerticalSolidList"/>
    <dgm:cxn modelId="{177DD30D-FB90-4F34-972D-EB3F33D36AB7}" type="presParOf" srcId="{05BC8DD9-8AAF-4632-991B-9CD4AED420FB}" destId="{D4FB6D4D-C219-4310-9FDD-B9752BE8A166}" srcOrd="0" destOrd="0" presId="urn:microsoft.com/office/officeart/2018/2/layout/IconVerticalSolidList"/>
    <dgm:cxn modelId="{9706E603-073E-4CBE-8BB4-13AEE13AB3ED}" type="presParOf" srcId="{05BC8DD9-8AAF-4632-991B-9CD4AED420FB}" destId="{582FC06F-A22D-425E-9281-AC1CBC9410C4}" srcOrd="1" destOrd="0" presId="urn:microsoft.com/office/officeart/2018/2/layout/IconVerticalSolidList"/>
    <dgm:cxn modelId="{6C74F964-EABD-467D-9AC6-F9C73E1EE0AC}" type="presParOf" srcId="{05BC8DD9-8AAF-4632-991B-9CD4AED420FB}" destId="{BB3740FB-DB75-4B61-80D0-9917098B71E1}" srcOrd="2" destOrd="0" presId="urn:microsoft.com/office/officeart/2018/2/layout/IconVerticalSolidList"/>
    <dgm:cxn modelId="{E0EDE13D-C9F3-485F-AD3D-4D1B4816A178}" type="presParOf" srcId="{05BC8DD9-8AAF-4632-991B-9CD4AED420FB}" destId="{5C72AE07-E496-4DDC-BD8A-096A2C773DBE}" srcOrd="3" destOrd="0" presId="urn:microsoft.com/office/officeart/2018/2/layout/IconVerticalSolidList"/>
    <dgm:cxn modelId="{E9F58C4C-5687-4A68-9A7E-512ED5C06B29}" type="presParOf" srcId="{BDD4333A-1A9B-4537-9862-8B7906B91B48}" destId="{39057856-F945-44CA-B15A-901E03E0D1B2}" srcOrd="3" destOrd="0" presId="urn:microsoft.com/office/officeart/2018/2/layout/IconVerticalSolidList"/>
    <dgm:cxn modelId="{B979B2EB-B718-4A00-B0FE-46E771641DCA}" type="presParOf" srcId="{BDD4333A-1A9B-4537-9862-8B7906B91B48}" destId="{82453546-C341-450C-9C80-612442A1355A}" srcOrd="4" destOrd="0" presId="urn:microsoft.com/office/officeart/2018/2/layout/IconVerticalSolidList"/>
    <dgm:cxn modelId="{A1296058-3001-402E-B5F4-ABBC26CE2A9F}" type="presParOf" srcId="{82453546-C341-450C-9C80-612442A1355A}" destId="{C9890AA2-1AD4-411D-A89E-7B41CC35A735}" srcOrd="0" destOrd="0" presId="urn:microsoft.com/office/officeart/2018/2/layout/IconVerticalSolidList"/>
    <dgm:cxn modelId="{81E4F4AD-8DA1-4924-8D36-5F814E2BAC73}" type="presParOf" srcId="{82453546-C341-450C-9C80-612442A1355A}" destId="{2AC73F04-5B98-4226-B5C3-0714A3DE0A99}" srcOrd="1" destOrd="0" presId="urn:microsoft.com/office/officeart/2018/2/layout/IconVerticalSolidList"/>
    <dgm:cxn modelId="{75F5753E-AF4E-4F0C-826E-5FE95AA744A4}" type="presParOf" srcId="{82453546-C341-450C-9C80-612442A1355A}" destId="{BEA66D09-0C2D-49F7-AD43-25BA0406B3E7}" srcOrd="2" destOrd="0" presId="urn:microsoft.com/office/officeart/2018/2/layout/IconVerticalSolidList"/>
    <dgm:cxn modelId="{70E67269-325E-49EC-A766-5786504AB849}" type="presParOf" srcId="{82453546-C341-450C-9C80-612442A1355A}" destId="{7BE00A79-87FB-4E53-ACFA-134D8D40D8D3}" srcOrd="3" destOrd="0" presId="urn:microsoft.com/office/officeart/2018/2/layout/IconVerticalSolidList"/>
    <dgm:cxn modelId="{6C51C14B-8324-4381-9D6D-6A5BAD6BC9DF}" type="presParOf" srcId="{BDD4333A-1A9B-4537-9862-8B7906B91B48}" destId="{CA053F87-0C1F-4CE9-89EC-10B91F1CC330}" srcOrd="5" destOrd="0" presId="urn:microsoft.com/office/officeart/2018/2/layout/IconVerticalSolidList"/>
    <dgm:cxn modelId="{6CCF1808-90A8-4FA7-A5E7-7A7AF7F56F3D}" type="presParOf" srcId="{BDD4333A-1A9B-4537-9862-8B7906B91B48}" destId="{97114215-2D1C-4F7B-BAD7-966DEA063F5C}" srcOrd="6" destOrd="0" presId="urn:microsoft.com/office/officeart/2018/2/layout/IconVerticalSolidList"/>
    <dgm:cxn modelId="{0B8C7BD1-5F62-48E1-8CFB-648123904A86}" type="presParOf" srcId="{97114215-2D1C-4F7B-BAD7-966DEA063F5C}" destId="{B2912AB1-9165-426F-A0D0-A41AC4605E19}" srcOrd="0" destOrd="0" presId="urn:microsoft.com/office/officeart/2018/2/layout/IconVerticalSolidList"/>
    <dgm:cxn modelId="{F72FD98E-FFAE-4E81-BE7D-D83ECE1BA3C4}" type="presParOf" srcId="{97114215-2D1C-4F7B-BAD7-966DEA063F5C}" destId="{C37DBA31-F958-46B3-8FC1-580559923DC6}" srcOrd="1" destOrd="0" presId="urn:microsoft.com/office/officeart/2018/2/layout/IconVerticalSolidList"/>
    <dgm:cxn modelId="{68DED55A-DBEE-40FB-9ABA-339697C30E6B}" type="presParOf" srcId="{97114215-2D1C-4F7B-BAD7-966DEA063F5C}" destId="{A1E98250-40CE-4A5A-B4CE-B69A9D954A6A}" srcOrd="2" destOrd="0" presId="urn:microsoft.com/office/officeart/2018/2/layout/IconVerticalSolidList"/>
    <dgm:cxn modelId="{A05EBB80-AB45-49EA-9EBD-C3DD582379BB}" type="presParOf" srcId="{97114215-2D1C-4F7B-BAD7-966DEA063F5C}" destId="{64962988-84BB-4934-AA6D-3CC829E2D90F}" srcOrd="3" destOrd="0" presId="urn:microsoft.com/office/officeart/2018/2/layout/IconVerticalSolidList"/>
    <dgm:cxn modelId="{C77C9BEC-3EB3-4C99-9B89-8EF884A18A62}" type="presParOf" srcId="{BDD4333A-1A9B-4537-9862-8B7906B91B48}" destId="{8D9959FC-7FF7-4524-BFFF-0780BD4BAC0F}" srcOrd="7" destOrd="0" presId="urn:microsoft.com/office/officeart/2018/2/layout/IconVerticalSolidList"/>
    <dgm:cxn modelId="{1DF1B450-EAB6-49DE-BE24-1461C88C8442}" type="presParOf" srcId="{BDD4333A-1A9B-4537-9862-8B7906B91B48}" destId="{94CE0037-AFD8-4D64-951A-D45F45E7CC0D}" srcOrd="8" destOrd="0" presId="urn:microsoft.com/office/officeart/2018/2/layout/IconVerticalSolidList"/>
    <dgm:cxn modelId="{38E89E56-6D7C-4932-AADA-9C3B3F953DDF}" type="presParOf" srcId="{94CE0037-AFD8-4D64-951A-D45F45E7CC0D}" destId="{AB2CE203-7376-40E6-911B-DAE94CB667C0}" srcOrd="0" destOrd="0" presId="urn:microsoft.com/office/officeart/2018/2/layout/IconVerticalSolidList"/>
    <dgm:cxn modelId="{9AE79158-0C4D-4C32-8E96-5709BAFEFD58}" type="presParOf" srcId="{94CE0037-AFD8-4D64-951A-D45F45E7CC0D}" destId="{02D8848D-0B94-4906-A249-641AC8641375}" srcOrd="1" destOrd="0" presId="urn:microsoft.com/office/officeart/2018/2/layout/IconVerticalSolidList"/>
    <dgm:cxn modelId="{76B7713D-56E7-418F-8ACB-8EBBB3A43943}" type="presParOf" srcId="{94CE0037-AFD8-4D64-951A-D45F45E7CC0D}" destId="{6E94412A-4637-4E2C-A9E6-DF6B8994D5A6}" srcOrd="2" destOrd="0" presId="urn:microsoft.com/office/officeart/2018/2/layout/IconVerticalSolidList"/>
    <dgm:cxn modelId="{9A15F5E1-149F-4F7F-B660-05CD7F63A33F}" type="presParOf" srcId="{94CE0037-AFD8-4D64-951A-D45F45E7CC0D}" destId="{6C1C0B7B-6A6D-4312-B4C5-9EFA3A1E4E2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CC4F80-8B70-4D4B-9054-827A6F4212F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A623131-71EF-4EE7-91DE-24EBF5E6743F}">
      <dgm:prSet/>
      <dgm:spPr/>
      <dgm:t>
        <a:bodyPr/>
        <a:lstStyle/>
        <a:p>
          <a:r>
            <a:rPr lang="en-US" dirty="0"/>
            <a:t>Downtown Zoning     Current Plans &amp; Policies</a:t>
          </a:r>
        </a:p>
      </dgm:t>
    </dgm:pt>
    <dgm:pt modelId="{1E0B9A86-EBE5-40E2-AE9A-9464F68C5F38}" type="parTrans" cxnId="{93D0F00B-FD98-494F-8C41-628944D3116A}">
      <dgm:prSet/>
      <dgm:spPr/>
      <dgm:t>
        <a:bodyPr/>
        <a:lstStyle/>
        <a:p>
          <a:endParaRPr lang="en-US"/>
        </a:p>
      </dgm:t>
    </dgm:pt>
    <dgm:pt modelId="{AA6C011B-2D58-4A6E-B563-9B1FD9E60A2C}" type="sibTrans" cxnId="{93D0F00B-FD98-494F-8C41-628944D3116A}">
      <dgm:prSet/>
      <dgm:spPr/>
      <dgm:t>
        <a:bodyPr/>
        <a:lstStyle/>
        <a:p>
          <a:endParaRPr lang="en-US"/>
        </a:p>
      </dgm:t>
    </dgm:pt>
    <dgm:pt modelId="{E463AC3B-8FD1-416E-AC62-4286DEAF969C}">
      <dgm:prSet/>
      <dgm:spPr/>
      <dgm:t>
        <a:bodyPr/>
        <a:lstStyle/>
        <a:p>
          <a:r>
            <a:rPr lang="en-US" dirty="0"/>
            <a:t>Affordable Housing Premium not Used Often</a:t>
          </a:r>
        </a:p>
      </dgm:t>
    </dgm:pt>
    <dgm:pt modelId="{25EBF14F-47F5-46F9-A882-05BBAB667BEA}" type="parTrans" cxnId="{BF15CE50-AC7E-4194-A105-244F6D4C6B4C}">
      <dgm:prSet/>
      <dgm:spPr/>
      <dgm:t>
        <a:bodyPr/>
        <a:lstStyle/>
        <a:p>
          <a:endParaRPr lang="en-US"/>
        </a:p>
      </dgm:t>
    </dgm:pt>
    <dgm:pt modelId="{CA466012-ABB1-46D2-9EA9-CB1F6BAB1FC6}" type="sibTrans" cxnId="{BF15CE50-AC7E-4194-A105-244F6D4C6B4C}">
      <dgm:prSet/>
      <dgm:spPr/>
      <dgm:t>
        <a:bodyPr/>
        <a:lstStyle/>
        <a:p>
          <a:endParaRPr lang="en-US"/>
        </a:p>
      </dgm:t>
    </dgm:pt>
    <dgm:pt modelId="{7D3D881F-8333-4ECD-93E3-CEA17DA06277}">
      <dgm:prSet/>
      <dgm:spPr/>
      <dgm:t>
        <a:bodyPr/>
        <a:lstStyle/>
        <a:p>
          <a:r>
            <a:rPr lang="en-US" dirty="0"/>
            <a:t>Market Still in Flux</a:t>
          </a:r>
        </a:p>
      </dgm:t>
    </dgm:pt>
    <dgm:pt modelId="{6DB990C1-1EC9-49F5-9A1E-6A249EBB83E7}" type="parTrans" cxnId="{1C8BD65B-8EBF-4F81-A0EF-8A59DCEC8E96}">
      <dgm:prSet/>
      <dgm:spPr/>
      <dgm:t>
        <a:bodyPr/>
        <a:lstStyle/>
        <a:p>
          <a:endParaRPr lang="en-US"/>
        </a:p>
      </dgm:t>
    </dgm:pt>
    <dgm:pt modelId="{8AEE81F9-E293-49A5-851C-11F31A292C3E}" type="sibTrans" cxnId="{1C8BD65B-8EBF-4F81-A0EF-8A59DCEC8E96}">
      <dgm:prSet/>
      <dgm:spPr/>
      <dgm:t>
        <a:bodyPr/>
        <a:lstStyle/>
        <a:p>
          <a:endParaRPr lang="en-US"/>
        </a:p>
      </dgm:t>
    </dgm:pt>
    <dgm:pt modelId="{031CF546-BD70-4222-92F6-277B3505BC60}">
      <dgm:prSet/>
      <dgm:spPr/>
      <dgm:t>
        <a:bodyPr/>
        <a:lstStyle/>
        <a:p>
          <a:r>
            <a:rPr lang="en-US" dirty="0"/>
            <a:t>Other Downtowns Use Incentives</a:t>
          </a:r>
        </a:p>
      </dgm:t>
    </dgm:pt>
    <dgm:pt modelId="{184A63D2-3926-4892-90E0-BF739EB13E9D}" type="parTrans" cxnId="{9EED5C69-1048-4D06-B6D4-7F8107A99990}">
      <dgm:prSet/>
      <dgm:spPr/>
      <dgm:t>
        <a:bodyPr/>
        <a:lstStyle/>
        <a:p>
          <a:endParaRPr lang="en-US"/>
        </a:p>
      </dgm:t>
    </dgm:pt>
    <dgm:pt modelId="{ED0BF114-0E74-4B42-B16A-D233C03749BC}" type="sibTrans" cxnId="{9EED5C69-1048-4D06-B6D4-7F8107A99990}">
      <dgm:prSet/>
      <dgm:spPr/>
      <dgm:t>
        <a:bodyPr/>
        <a:lstStyle/>
        <a:p>
          <a:endParaRPr lang="en-US"/>
        </a:p>
      </dgm:t>
    </dgm:pt>
    <dgm:pt modelId="{626B0BBB-51C1-4034-AFED-AEA410AB9550}">
      <dgm:prSet/>
      <dgm:spPr/>
      <dgm:t>
        <a:bodyPr/>
        <a:lstStyle/>
        <a:p>
          <a:r>
            <a:rPr lang="en-US" dirty="0"/>
            <a:t>Premiums Implement    City’s Vision &amp; Goals</a:t>
          </a:r>
        </a:p>
      </dgm:t>
    </dgm:pt>
    <dgm:pt modelId="{20C66451-8D00-41EE-A41E-9E1EBED9DA3B}" type="parTrans" cxnId="{37E19BA0-A84D-42F2-9C0E-17867831E75F}">
      <dgm:prSet/>
      <dgm:spPr/>
      <dgm:t>
        <a:bodyPr/>
        <a:lstStyle/>
        <a:p>
          <a:endParaRPr lang="en-US"/>
        </a:p>
      </dgm:t>
    </dgm:pt>
    <dgm:pt modelId="{062FBE49-A155-4AF6-B87F-CDD9E05B9355}" type="sibTrans" cxnId="{37E19BA0-A84D-42F2-9C0E-17867831E75F}">
      <dgm:prSet/>
      <dgm:spPr/>
      <dgm:t>
        <a:bodyPr/>
        <a:lstStyle/>
        <a:p>
          <a:endParaRPr lang="en-US"/>
        </a:p>
      </dgm:t>
    </dgm:pt>
    <dgm:pt modelId="{BDD4333A-1A9B-4537-9862-8B7906B91B48}" type="pres">
      <dgm:prSet presAssocID="{B5CC4F80-8B70-4D4B-9054-827A6F4212F8}" presName="root" presStyleCnt="0">
        <dgm:presLayoutVars>
          <dgm:dir/>
          <dgm:resizeHandles val="exact"/>
        </dgm:presLayoutVars>
      </dgm:prSet>
      <dgm:spPr/>
    </dgm:pt>
    <dgm:pt modelId="{FDE97CB3-08B2-4DFE-BA84-E59BE61540C1}" type="pres">
      <dgm:prSet presAssocID="{6A623131-71EF-4EE7-91DE-24EBF5E6743F}" presName="compNode" presStyleCnt="0"/>
      <dgm:spPr/>
    </dgm:pt>
    <dgm:pt modelId="{5D3A371E-3901-467B-95D6-1B7F3F4FA7D7}" type="pres">
      <dgm:prSet presAssocID="{6A623131-71EF-4EE7-91DE-24EBF5E6743F}" presName="bgRect" presStyleLbl="bgShp" presStyleIdx="0" presStyleCnt="5"/>
      <dgm:spPr/>
    </dgm:pt>
    <dgm:pt modelId="{BD676F68-B2C0-49E2-88BE-0A8320560076}" type="pres">
      <dgm:prSet presAssocID="{6A623131-71EF-4EE7-91DE-24EBF5E6743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y"/>
        </a:ext>
      </dgm:extLst>
    </dgm:pt>
    <dgm:pt modelId="{633FCFF5-606C-43C0-9254-28985837ED53}" type="pres">
      <dgm:prSet presAssocID="{6A623131-71EF-4EE7-91DE-24EBF5E6743F}" presName="spaceRect" presStyleCnt="0"/>
      <dgm:spPr/>
    </dgm:pt>
    <dgm:pt modelId="{DDA4E6FC-201C-49FA-904F-EAC216F17577}" type="pres">
      <dgm:prSet presAssocID="{6A623131-71EF-4EE7-91DE-24EBF5E6743F}" presName="parTx" presStyleLbl="revTx" presStyleIdx="0" presStyleCnt="5">
        <dgm:presLayoutVars>
          <dgm:chMax val="0"/>
          <dgm:chPref val="0"/>
        </dgm:presLayoutVars>
      </dgm:prSet>
      <dgm:spPr/>
    </dgm:pt>
    <dgm:pt modelId="{BA176835-2708-4C2A-AC72-BDD8B124FA62}" type="pres">
      <dgm:prSet presAssocID="{AA6C011B-2D58-4A6E-B563-9B1FD9E60A2C}" presName="sibTrans" presStyleCnt="0"/>
      <dgm:spPr/>
    </dgm:pt>
    <dgm:pt modelId="{05BC8DD9-8AAF-4632-991B-9CD4AED420FB}" type="pres">
      <dgm:prSet presAssocID="{E463AC3B-8FD1-416E-AC62-4286DEAF969C}" presName="compNode" presStyleCnt="0"/>
      <dgm:spPr/>
    </dgm:pt>
    <dgm:pt modelId="{D4FB6D4D-C219-4310-9FDD-B9752BE8A166}" type="pres">
      <dgm:prSet presAssocID="{E463AC3B-8FD1-416E-AC62-4286DEAF969C}" presName="bgRect" presStyleLbl="bgShp" presStyleIdx="1" presStyleCnt="5"/>
      <dgm:spPr/>
    </dgm:pt>
    <dgm:pt modelId="{582FC06F-A22D-425E-9281-AC1CBC9410C4}" type="pres">
      <dgm:prSet presAssocID="{E463AC3B-8FD1-416E-AC62-4286DEAF969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r"/>
        </a:ext>
      </dgm:extLst>
    </dgm:pt>
    <dgm:pt modelId="{BB3740FB-DB75-4B61-80D0-9917098B71E1}" type="pres">
      <dgm:prSet presAssocID="{E463AC3B-8FD1-416E-AC62-4286DEAF969C}" presName="spaceRect" presStyleCnt="0"/>
      <dgm:spPr/>
    </dgm:pt>
    <dgm:pt modelId="{5C72AE07-E496-4DDC-BD8A-096A2C773DBE}" type="pres">
      <dgm:prSet presAssocID="{E463AC3B-8FD1-416E-AC62-4286DEAF969C}" presName="parTx" presStyleLbl="revTx" presStyleIdx="1" presStyleCnt="5">
        <dgm:presLayoutVars>
          <dgm:chMax val="0"/>
          <dgm:chPref val="0"/>
        </dgm:presLayoutVars>
      </dgm:prSet>
      <dgm:spPr/>
    </dgm:pt>
    <dgm:pt modelId="{39057856-F945-44CA-B15A-901E03E0D1B2}" type="pres">
      <dgm:prSet presAssocID="{CA466012-ABB1-46D2-9EA9-CB1F6BAB1FC6}" presName="sibTrans" presStyleCnt="0"/>
      <dgm:spPr/>
    </dgm:pt>
    <dgm:pt modelId="{82453546-C341-450C-9C80-612442A1355A}" type="pres">
      <dgm:prSet presAssocID="{7D3D881F-8333-4ECD-93E3-CEA17DA06277}" presName="compNode" presStyleCnt="0"/>
      <dgm:spPr/>
    </dgm:pt>
    <dgm:pt modelId="{C9890AA2-1AD4-411D-A89E-7B41CC35A735}" type="pres">
      <dgm:prSet presAssocID="{7D3D881F-8333-4ECD-93E3-CEA17DA06277}" presName="bgRect" presStyleLbl="bgShp" presStyleIdx="2" presStyleCnt="5"/>
      <dgm:spPr/>
    </dgm:pt>
    <dgm:pt modelId="{2AC73F04-5B98-4226-B5C3-0714A3DE0A99}" type="pres">
      <dgm:prSet presAssocID="{7D3D881F-8333-4ECD-93E3-CEA17DA0627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BEA66D09-0C2D-49F7-AD43-25BA0406B3E7}" type="pres">
      <dgm:prSet presAssocID="{7D3D881F-8333-4ECD-93E3-CEA17DA06277}" presName="spaceRect" presStyleCnt="0"/>
      <dgm:spPr/>
    </dgm:pt>
    <dgm:pt modelId="{7BE00A79-87FB-4E53-ACFA-134D8D40D8D3}" type="pres">
      <dgm:prSet presAssocID="{7D3D881F-8333-4ECD-93E3-CEA17DA06277}" presName="parTx" presStyleLbl="revTx" presStyleIdx="2" presStyleCnt="5">
        <dgm:presLayoutVars>
          <dgm:chMax val="0"/>
          <dgm:chPref val="0"/>
        </dgm:presLayoutVars>
      </dgm:prSet>
      <dgm:spPr/>
    </dgm:pt>
    <dgm:pt modelId="{CA053F87-0C1F-4CE9-89EC-10B91F1CC330}" type="pres">
      <dgm:prSet presAssocID="{8AEE81F9-E293-49A5-851C-11F31A292C3E}" presName="sibTrans" presStyleCnt="0"/>
      <dgm:spPr/>
    </dgm:pt>
    <dgm:pt modelId="{97114215-2D1C-4F7B-BAD7-966DEA063F5C}" type="pres">
      <dgm:prSet presAssocID="{031CF546-BD70-4222-92F6-277B3505BC60}" presName="compNode" presStyleCnt="0"/>
      <dgm:spPr/>
    </dgm:pt>
    <dgm:pt modelId="{B2912AB1-9165-426F-A0D0-A41AC4605E19}" type="pres">
      <dgm:prSet presAssocID="{031CF546-BD70-4222-92F6-277B3505BC60}" presName="bgRect" presStyleLbl="bgShp" presStyleIdx="3" presStyleCnt="5"/>
      <dgm:spPr/>
    </dgm:pt>
    <dgm:pt modelId="{C37DBA31-F958-46B3-8FC1-580559923DC6}" type="pres">
      <dgm:prSet presAssocID="{031CF546-BD70-4222-92F6-277B3505BC60}" presName="iconRect" presStyleLbl="node1" presStyleIdx="3" presStyleCnt="5"/>
      <dgm:spPr>
        <a:blipFill>
          <a:blip xmlns:r="http://schemas.openxmlformats.org/officeDocument/2006/relationships" r:embed="rId7"/>
          <a:srcRect/>
          <a:stretch>
            <a:fillRect/>
          </a:stretch>
        </a:blipFill>
        <a:ln>
          <a:noFill/>
        </a:ln>
      </dgm:spPr>
    </dgm:pt>
    <dgm:pt modelId="{A1E98250-40CE-4A5A-B4CE-B69A9D954A6A}" type="pres">
      <dgm:prSet presAssocID="{031CF546-BD70-4222-92F6-277B3505BC60}" presName="spaceRect" presStyleCnt="0"/>
      <dgm:spPr/>
    </dgm:pt>
    <dgm:pt modelId="{64962988-84BB-4934-AA6D-3CC829E2D90F}" type="pres">
      <dgm:prSet presAssocID="{031CF546-BD70-4222-92F6-277B3505BC60}" presName="parTx" presStyleLbl="revTx" presStyleIdx="3" presStyleCnt="5">
        <dgm:presLayoutVars>
          <dgm:chMax val="0"/>
          <dgm:chPref val="0"/>
        </dgm:presLayoutVars>
      </dgm:prSet>
      <dgm:spPr/>
    </dgm:pt>
    <dgm:pt modelId="{8D9959FC-7FF7-4524-BFFF-0780BD4BAC0F}" type="pres">
      <dgm:prSet presAssocID="{ED0BF114-0E74-4B42-B16A-D233C03749BC}" presName="sibTrans" presStyleCnt="0"/>
      <dgm:spPr/>
    </dgm:pt>
    <dgm:pt modelId="{94CE0037-AFD8-4D64-951A-D45F45E7CC0D}" type="pres">
      <dgm:prSet presAssocID="{626B0BBB-51C1-4034-AFED-AEA410AB9550}" presName="compNode" presStyleCnt="0"/>
      <dgm:spPr/>
    </dgm:pt>
    <dgm:pt modelId="{AB2CE203-7376-40E6-911B-DAE94CB667C0}" type="pres">
      <dgm:prSet presAssocID="{626B0BBB-51C1-4034-AFED-AEA410AB9550}" presName="bgRect" presStyleLbl="bgShp" presStyleIdx="4" presStyleCnt="5"/>
      <dgm:spPr/>
    </dgm:pt>
    <dgm:pt modelId="{02D8848D-0B94-4906-A249-641AC8641375}" type="pres">
      <dgm:prSet presAssocID="{626B0BBB-51C1-4034-AFED-AEA410AB9550}" presName="iconRect" presStyleLbl="node1" presStyleIdx="4"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Chat"/>
        </a:ext>
      </dgm:extLst>
    </dgm:pt>
    <dgm:pt modelId="{6E94412A-4637-4E2C-A9E6-DF6B8994D5A6}" type="pres">
      <dgm:prSet presAssocID="{626B0BBB-51C1-4034-AFED-AEA410AB9550}" presName="spaceRect" presStyleCnt="0"/>
      <dgm:spPr/>
    </dgm:pt>
    <dgm:pt modelId="{6C1C0B7B-6A6D-4312-B4C5-9EFA3A1E4E2D}" type="pres">
      <dgm:prSet presAssocID="{626B0BBB-51C1-4034-AFED-AEA410AB9550}" presName="parTx" presStyleLbl="revTx" presStyleIdx="4" presStyleCnt="5">
        <dgm:presLayoutVars>
          <dgm:chMax val="0"/>
          <dgm:chPref val="0"/>
        </dgm:presLayoutVars>
      </dgm:prSet>
      <dgm:spPr/>
    </dgm:pt>
  </dgm:ptLst>
  <dgm:cxnLst>
    <dgm:cxn modelId="{93D0F00B-FD98-494F-8C41-628944D3116A}" srcId="{B5CC4F80-8B70-4D4B-9054-827A6F4212F8}" destId="{6A623131-71EF-4EE7-91DE-24EBF5E6743F}" srcOrd="0" destOrd="0" parTransId="{1E0B9A86-EBE5-40E2-AE9A-9464F68C5F38}" sibTransId="{AA6C011B-2D58-4A6E-B563-9B1FD9E60A2C}"/>
    <dgm:cxn modelId="{1C8BD65B-8EBF-4F81-A0EF-8A59DCEC8E96}" srcId="{B5CC4F80-8B70-4D4B-9054-827A6F4212F8}" destId="{7D3D881F-8333-4ECD-93E3-CEA17DA06277}" srcOrd="2" destOrd="0" parTransId="{6DB990C1-1EC9-49F5-9A1E-6A249EBB83E7}" sibTransId="{8AEE81F9-E293-49A5-851C-11F31A292C3E}"/>
    <dgm:cxn modelId="{B3978C43-2C31-4DDD-B3FB-218AB25487C7}" type="presOf" srcId="{031CF546-BD70-4222-92F6-277B3505BC60}" destId="{64962988-84BB-4934-AA6D-3CC829E2D90F}" srcOrd="0" destOrd="0" presId="urn:microsoft.com/office/officeart/2018/2/layout/IconVerticalSolidList"/>
    <dgm:cxn modelId="{37912245-19F3-4A7E-AAD7-A3849E8D9789}" type="presOf" srcId="{6A623131-71EF-4EE7-91DE-24EBF5E6743F}" destId="{DDA4E6FC-201C-49FA-904F-EAC216F17577}" srcOrd="0" destOrd="0" presId="urn:microsoft.com/office/officeart/2018/2/layout/IconVerticalSolidList"/>
    <dgm:cxn modelId="{9EED5C69-1048-4D06-B6D4-7F8107A99990}" srcId="{B5CC4F80-8B70-4D4B-9054-827A6F4212F8}" destId="{031CF546-BD70-4222-92F6-277B3505BC60}" srcOrd="3" destOrd="0" parTransId="{184A63D2-3926-4892-90E0-BF739EB13E9D}" sibTransId="{ED0BF114-0E74-4B42-B16A-D233C03749BC}"/>
    <dgm:cxn modelId="{BC011950-0358-45DD-807D-2845C4BEAAD9}" type="presOf" srcId="{B5CC4F80-8B70-4D4B-9054-827A6F4212F8}" destId="{BDD4333A-1A9B-4537-9862-8B7906B91B48}" srcOrd="0" destOrd="0" presId="urn:microsoft.com/office/officeart/2018/2/layout/IconVerticalSolidList"/>
    <dgm:cxn modelId="{BF15CE50-AC7E-4194-A105-244F6D4C6B4C}" srcId="{B5CC4F80-8B70-4D4B-9054-827A6F4212F8}" destId="{E463AC3B-8FD1-416E-AC62-4286DEAF969C}" srcOrd="1" destOrd="0" parTransId="{25EBF14F-47F5-46F9-A882-05BBAB667BEA}" sibTransId="{CA466012-ABB1-46D2-9EA9-CB1F6BAB1FC6}"/>
    <dgm:cxn modelId="{37E19BA0-A84D-42F2-9C0E-17867831E75F}" srcId="{B5CC4F80-8B70-4D4B-9054-827A6F4212F8}" destId="{626B0BBB-51C1-4034-AFED-AEA410AB9550}" srcOrd="4" destOrd="0" parTransId="{20C66451-8D00-41EE-A41E-9E1EBED9DA3B}" sibTransId="{062FBE49-A155-4AF6-B87F-CDD9E05B9355}"/>
    <dgm:cxn modelId="{92332ABC-6CAF-4F02-9648-47B7C832B18D}" type="presOf" srcId="{7D3D881F-8333-4ECD-93E3-CEA17DA06277}" destId="{7BE00A79-87FB-4E53-ACFA-134D8D40D8D3}" srcOrd="0" destOrd="0" presId="urn:microsoft.com/office/officeart/2018/2/layout/IconVerticalSolidList"/>
    <dgm:cxn modelId="{9AE4B3C1-E8F6-46A0-8250-8E02881B663E}" type="presOf" srcId="{626B0BBB-51C1-4034-AFED-AEA410AB9550}" destId="{6C1C0B7B-6A6D-4312-B4C5-9EFA3A1E4E2D}" srcOrd="0" destOrd="0" presId="urn:microsoft.com/office/officeart/2018/2/layout/IconVerticalSolidList"/>
    <dgm:cxn modelId="{F2AE41CE-835B-4DAF-85F9-9105DEAB8B67}" type="presOf" srcId="{E463AC3B-8FD1-416E-AC62-4286DEAF969C}" destId="{5C72AE07-E496-4DDC-BD8A-096A2C773DBE}" srcOrd="0" destOrd="0" presId="urn:microsoft.com/office/officeart/2018/2/layout/IconVerticalSolidList"/>
    <dgm:cxn modelId="{DE4ABAFD-C12A-446A-B13E-9E9C738CBC62}" type="presParOf" srcId="{BDD4333A-1A9B-4537-9862-8B7906B91B48}" destId="{FDE97CB3-08B2-4DFE-BA84-E59BE61540C1}" srcOrd="0" destOrd="0" presId="urn:microsoft.com/office/officeart/2018/2/layout/IconVerticalSolidList"/>
    <dgm:cxn modelId="{3F70C1BF-3407-4236-9B67-1FC92D22B60E}" type="presParOf" srcId="{FDE97CB3-08B2-4DFE-BA84-E59BE61540C1}" destId="{5D3A371E-3901-467B-95D6-1B7F3F4FA7D7}" srcOrd="0" destOrd="0" presId="urn:microsoft.com/office/officeart/2018/2/layout/IconVerticalSolidList"/>
    <dgm:cxn modelId="{DBA6BAB7-163C-4775-B785-A3D7FCB2EA51}" type="presParOf" srcId="{FDE97CB3-08B2-4DFE-BA84-E59BE61540C1}" destId="{BD676F68-B2C0-49E2-88BE-0A8320560076}" srcOrd="1" destOrd="0" presId="urn:microsoft.com/office/officeart/2018/2/layout/IconVerticalSolidList"/>
    <dgm:cxn modelId="{9B9B11F8-C174-4E88-88EF-236EC05C6924}" type="presParOf" srcId="{FDE97CB3-08B2-4DFE-BA84-E59BE61540C1}" destId="{633FCFF5-606C-43C0-9254-28985837ED53}" srcOrd="2" destOrd="0" presId="urn:microsoft.com/office/officeart/2018/2/layout/IconVerticalSolidList"/>
    <dgm:cxn modelId="{8A310653-BCCC-43F0-8F79-94769FDB9582}" type="presParOf" srcId="{FDE97CB3-08B2-4DFE-BA84-E59BE61540C1}" destId="{DDA4E6FC-201C-49FA-904F-EAC216F17577}" srcOrd="3" destOrd="0" presId="urn:microsoft.com/office/officeart/2018/2/layout/IconVerticalSolidList"/>
    <dgm:cxn modelId="{C1726F80-957E-43F6-9B46-4C5829B51544}" type="presParOf" srcId="{BDD4333A-1A9B-4537-9862-8B7906B91B48}" destId="{BA176835-2708-4C2A-AC72-BDD8B124FA62}" srcOrd="1" destOrd="0" presId="urn:microsoft.com/office/officeart/2018/2/layout/IconVerticalSolidList"/>
    <dgm:cxn modelId="{7219BEA5-BF44-47AA-9C08-865CE3E47B6A}" type="presParOf" srcId="{BDD4333A-1A9B-4537-9862-8B7906B91B48}" destId="{05BC8DD9-8AAF-4632-991B-9CD4AED420FB}" srcOrd="2" destOrd="0" presId="urn:microsoft.com/office/officeart/2018/2/layout/IconVerticalSolidList"/>
    <dgm:cxn modelId="{177DD30D-FB90-4F34-972D-EB3F33D36AB7}" type="presParOf" srcId="{05BC8DD9-8AAF-4632-991B-9CD4AED420FB}" destId="{D4FB6D4D-C219-4310-9FDD-B9752BE8A166}" srcOrd="0" destOrd="0" presId="urn:microsoft.com/office/officeart/2018/2/layout/IconVerticalSolidList"/>
    <dgm:cxn modelId="{9706E603-073E-4CBE-8BB4-13AEE13AB3ED}" type="presParOf" srcId="{05BC8DD9-8AAF-4632-991B-9CD4AED420FB}" destId="{582FC06F-A22D-425E-9281-AC1CBC9410C4}" srcOrd="1" destOrd="0" presId="urn:microsoft.com/office/officeart/2018/2/layout/IconVerticalSolidList"/>
    <dgm:cxn modelId="{6C74F964-EABD-467D-9AC6-F9C73E1EE0AC}" type="presParOf" srcId="{05BC8DD9-8AAF-4632-991B-9CD4AED420FB}" destId="{BB3740FB-DB75-4B61-80D0-9917098B71E1}" srcOrd="2" destOrd="0" presId="urn:microsoft.com/office/officeart/2018/2/layout/IconVerticalSolidList"/>
    <dgm:cxn modelId="{E0EDE13D-C9F3-485F-AD3D-4D1B4816A178}" type="presParOf" srcId="{05BC8DD9-8AAF-4632-991B-9CD4AED420FB}" destId="{5C72AE07-E496-4DDC-BD8A-096A2C773DBE}" srcOrd="3" destOrd="0" presId="urn:microsoft.com/office/officeart/2018/2/layout/IconVerticalSolidList"/>
    <dgm:cxn modelId="{E9F58C4C-5687-4A68-9A7E-512ED5C06B29}" type="presParOf" srcId="{BDD4333A-1A9B-4537-9862-8B7906B91B48}" destId="{39057856-F945-44CA-B15A-901E03E0D1B2}" srcOrd="3" destOrd="0" presId="urn:microsoft.com/office/officeart/2018/2/layout/IconVerticalSolidList"/>
    <dgm:cxn modelId="{B979B2EB-B718-4A00-B0FE-46E771641DCA}" type="presParOf" srcId="{BDD4333A-1A9B-4537-9862-8B7906B91B48}" destId="{82453546-C341-450C-9C80-612442A1355A}" srcOrd="4" destOrd="0" presId="urn:microsoft.com/office/officeart/2018/2/layout/IconVerticalSolidList"/>
    <dgm:cxn modelId="{A1296058-3001-402E-B5F4-ABBC26CE2A9F}" type="presParOf" srcId="{82453546-C341-450C-9C80-612442A1355A}" destId="{C9890AA2-1AD4-411D-A89E-7B41CC35A735}" srcOrd="0" destOrd="0" presId="urn:microsoft.com/office/officeart/2018/2/layout/IconVerticalSolidList"/>
    <dgm:cxn modelId="{81E4F4AD-8DA1-4924-8D36-5F814E2BAC73}" type="presParOf" srcId="{82453546-C341-450C-9C80-612442A1355A}" destId="{2AC73F04-5B98-4226-B5C3-0714A3DE0A99}" srcOrd="1" destOrd="0" presId="urn:microsoft.com/office/officeart/2018/2/layout/IconVerticalSolidList"/>
    <dgm:cxn modelId="{75F5753E-AF4E-4F0C-826E-5FE95AA744A4}" type="presParOf" srcId="{82453546-C341-450C-9C80-612442A1355A}" destId="{BEA66D09-0C2D-49F7-AD43-25BA0406B3E7}" srcOrd="2" destOrd="0" presId="urn:microsoft.com/office/officeart/2018/2/layout/IconVerticalSolidList"/>
    <dgm:cxn modelId="{70E67269-325E-49EC-A766-5786504AB849}" type="presParOf" srcId="{82453546-C341-450C-9C80-612442A1355A}" destId="{7BE00A79-87FB-4E53-ACFA-134D8D40D8D3}" srcOrd="3" destOrd="0" presId="urn:microsoft.com/office/officeart/2018/2/layout/IconVerticalSolidList"/>
    <dgm:cxn modelId="{6C51C14B-8324-4381-9D6D-6A5BAD6BC9DF}" type="presParOf" srcId="{BDD4333A-1A9B-4537-9862-8B7906B91B48}" destId="{CA053F87-0C1F-4CE9-89EC-10B91F1CC330}" srcOrd="5" destOrd="0" presId="urn:microsoft.com/office/officeart/2018/2/layout/IconVerticalSolidList"/>
    <dgm:cxn modelId="{6CCF1808-90A8-4FA7-A5E7-7A7AF7F56F3D}" type="presParOf" srcId="{BDD4333A-1A9B-4537-9862-8B7906B91B48}" destId="{97114215-2D1C-4F7B-BAD7-966DEA063F5C}" srcOrd="6" destOrd="0" presId="urn:microsoft.com/office/officeart/2018/2/layout/IconVerticalSolidList"/>
    <dgm:cxn modelId="{0B8C7BD1-5F62-48E1-8CFB-648123904A86}" type="presParOf" srcId="{97114215-2D1C-4F7B-BAD7-966DEA063F5C}" destId="{B2912AB1-9165-426F-A0D0-A41AC4605E19}" srcOrd="0" destOrd="0" presId="urn:microsoft.com/office/officeart/2018/2/layout/IconVerticalSolidList"/>
    <dgm:cxn modelId="{F72FD98E-FFAE-4E81-BE7D-D83ECE1BA3C4}" type="presParOf" srcId="{97114215-2D1C-4F7B-BAD7-966DEA063F5C}" destId="{C37DBA31-F958-46B3-8FC1-580559923DC6}" srcOrd="1" destOrd="0" presId="urn:microsoft.com/office/officeart/2018/2/layout/IconVerticalSolidList"/>
    <dgm:cxn modelId="{68DED55A-DBEE-40FB-9ABA-339697C30E6B}" type="presParOf" srcId="{97114215-2D1C-4F7B-BAD7-966DEA063F5C}" destId="{A1E98250-40CE-4A5A-B4CE-B69A9D954A6A}" srcOrd="2" destOrd="0" presId="urn:microsoft.com/office/officeart/2018/2/layout/IconVerticalSolidList"/>
    <dgm:cxn modelId="{A05EBB80-AB45-49EA-9EBD-C3DD582379BB}" type="presParOf" srcId="{97114215-2D1C-4F7B-BAD7-966DEA063F5C}" destId="{64962988-84BB-4934-AA6D-3CC829E2D90F}" srcOrd="3" destOrd="0" presId="urn:microsoft.com/office/officeart/2018/2/layout/IconVerticalSolidList"/>
    <dgm:cxn modelId="{C77C9BEC-3EB3-4C99-9B89-8EF884A18A62}" type="presParOf" srcId="{BDD4333A-1A9B-4537-9862-8B7906B91B48}" destId="{8D9959FC-7FF7-4524-BFFF-0780BD4BAC0F}" srcOrd="7" destOrd="0" presId="urn:microsoft.com/office/officeart/2018/2/layout/IconVerticalSolidList"/>
    <dgm:cxn modelId="{1DF1B450-EAB6-49DE-BE24-1461C88C8442}" type="presParOf" srcId="{BDD4333A-1A9B-4537-9862-8B7906B91B48}" destId="{94CE0037-AFD8-4D64-951A-D45F45E7CC0D}" srcOrd="8" destOrd="0" presId="urn:microsoft.com/office/officeart/2018/2/layout/IconVerticalSolidList"/>
    <dgm:cxn modelId="{38E89E56-6D7C-4932-AADA-9C3B3F953DDF}" type="presParOf" srcId="{94CE0037-AFD8-4D64-951A-D45F45E7CC0D}" destId="{AB2CE203-7376-40E6-911B-DAE94CB667C0}" srcOrd="0" destOrd="0" presId="urn:microsoft.com/office/officeart/2018/2/layout/IconVerticalSolidList"/>
    <dgm:cxn modelId="{9AE79158-0C4D-4C32-8E96-5709BAFEFD58}" type="presParOf" srcId="{94CE0037-AFD8-4D64-951A-D45F45E7CC0D}" destId="{02D8848D-0B94-4906-A249-641AC8641375}" srcOrd="1" destOrd="0" presId="urn:microsoft.com/office/officeart/2018/2/layout/IconVerticalSolidList"/>
    <dgm:cxn modelId="{76B7713D-56E7-418F-8ACB-8EBBB3A43943}" type="presParOf" srcId="{94CE0037-AFD8-4D64-951A-D45F45E7CC0D}" destId="{6E94412A-4637-4E2C-A9E6-DF6B8994D5A6}" srcOrd="2" destOrd="0" presId="urn:microsoft.com/office/officeart/2018/2/layout/IconVerticalSolidList"/>
    <dgm:cxn modelId="{9A15F5E1-149F-4F7F-B660-05CD7F63A33F}" type="presParOf" srcId="{94CE0037-AFD8-4D64-951A-D45F45E7CC0D}" destId="{6C1C0B7B-6A6D-4312-B4C5-9EFA3A1E4E2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CC4F80-8B70-4D4B-9054-827A6F4212F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A623131-71EF-4EE7-91DE-24EBF5E6743F}">
      <dgm:prSet/>
      <dgm:spPr/>
      <dgm:t>
        <a:bodyPr/>
        <a:lstStyle/>
        <a:p>
          <a:r>
            <a:rPr lang="en-US" dirty="0"/>
            <a:t>High vacancy office rate</a:t>
          </a:r>
        </a:p>
      </dgm:t>
    </dgm:pt>
    <dgm:pt modelId="{1E0B9A86-EBE5-40E2-AE9A-9464F68C5F38}" type="parTrans" cxnId="{93D0F00B-FD98-494F-8C41-628944D3116A}">
      <dgm:prSet/>
      <dgm:spPr/>
      <dgm:t>
        <a:bodyPr/>
        <a:lstStyle/>
        <a:p>
          <a:endParaRPr lang="en-US"/>
        </a:p>
      </dgm:t>
    </dgm:pt>
    <dgm:pt modelId="{AA6C011B-2D58-4A6E-B563-9B1FD9E60A2C}" type="sibTrans" cxnId="{93D0F00B-FD98-494F-8C41-628944D3116A}">
      <dgm:prSet/>
      <dgm:spPr/>
      <dgm:t>
        <a:bodyPr/>
        <a:lstStyle/>
        <a:p>
          <a:endParaRPr lang="en-US"/>
        </a:p>
      </dgm:t>
    </dgm:pt>
    <dgm:pt modelId="{E463AC3B-8FD1-416E-AC62-4286DEAF969C}">
      <dgm:prSet/>
      <dgm:spPr/>
      <dgm:t>
        <a:bodyPr/>
        <a:lstStyle/>
        <a:p>
          <a:r>
            <a:rPr lang="en-US" dirty="0"/>
            <a:t>Downtown mix – higher percentage of office</a:t>
          </a:r>
        </a:p>
      </dgm:t>
    </dgm:pt>
    <dgm:pt modelId="{25EBF14F-47F5-46F9-A882-05BBAB667BEA}" type="parTrans" cxnId="{BF15CE50-AC7E-4194-A105-244F6D4C6B4C}">
      <dgm:prSet/>
      <dgm:spPr/>
      <dgm:t>
        <a:bodyPr/>
        <a:lstStyle/>
        <a:p>
          <a:endParaRPr lang="en-US"/>
        </a:p>
      </dgm:t>
    </dgm:pt>
    <dgm:pt modelId="{CA466012-ABB1-46D2-9EA9-CB1F6BAB1FC6}" type="sibTrans" cxnId="{BF15CE50-AC7E-4194-A105-244F6D4C6B4C}">
      <dgm:prSet/>
      <dgm:spPr/>
      <dgm:t>
        <a:bodyPr/>
        <a:lstStyle/>
        <a:p>
          <a:endParaRPr lang="en-US"/>
        </a:p>
      </dgm:t>
    </dgm:pt>
    <dgm:pt modelId="{7D3D881F-8333-4ECD-93E3-CEA17DA06277}">
      <dgm:prSet/>
      <dgm:spPr/>
      <dgm:t>
        <a:bodyPr/>
        <a:lstStyle/>
        <a:p>
          <a:r>
            <a:rPr lang="en-US" dirty="0"/>
            <a:t>Market still in flux after pandemic</a:t>
          </a:r>
        </a:p>
      </dgm:t>
    </dgm:pt>
    <dgm:pt modelId="{6DB990C1-1EC9-49F5-9A1E-6A249EBB83E7}" type="parTrans" cxnId="{1C8BD65B-8EBF-4F81-A0EF-8A59DCEC8E96}">
      <dgm:prSet/>
      <dgm:spPr/>
      <dgm:t>
        <a:bodyPr/>
        <a:lstStyle/>
        <a:p>
          <a:endParaRPr lang="en-US"/>
        </a:p>
      </dgm:t>
    </dgm:pt>
    <dgm:pt modelId="{8AEE81F9-E293-49A5-851C-11F31A292C3E}" type="sibTrans" cxnId="{1C8BD65B-8EBF-4F81-A0EF-8A59DCEC8E96}">
      <dgm:prSet/>
      <dgm:spPr/>
      <dgm:t>
        <a:bodyPr/>
        <a:lstStyle/>
        <a:p>
          <a:endParaRPr lang="en-US"/>
        </a:p>
      </dgm:t>
    </dgm:pt>
    <dgm:pt modelId="{031CF546-BD70-4222-92F6-277B3505BC60}">
      <dgm:prSet/>
      <dgm:spPr/>
      <dgm:t>
        <a:bodyPr/>
        <a:lstStyle/>
        <a:p>
          <a:r>
            <a:rPr lang="en-US" dirty="0"/>
            <a:t>More residential desirable downtown</a:t>
          </a:r>
        </a:p>
      </dgm:t>
    </dgm:pt>
    <dgm:pt modelId="{184A63D2-3926-4892-90E0-BF739EB13E9D}" type="parTrans" cxnId="{9EED5C69-1048-4D06-B6D4-7F8107A99990}">
      <dgm:prSet/>
      <dgm:spPr/>
      <dgm:t>
        <a:bodyPr/>
        <a:lstStyle/>
        <a:p>
          <a:endParaRPr lang="en-US"/>
        </a:p>
      </dgm:t>
    </dgm:pt>
    <dgm:pt modelId="{ED0BF114-0E74-4B42-B16A-D233C03749BC}" type="sibTrans" cxnId="{9EED5C69-1048-4D06-B6D4-7F8107A99990}">
      <dgm:prSet/>
      <dgm:spPr/>
      <dgm:t>
        <a:bodyPr/>
        <a:lstStyle/>
        <a:p>
          <a:endParaRPr lang="en-US"/>
        </a:p>
      </dgm:t>
    </dgm:pt>
    <dgm:pt modelId="{626B0BBB-51C1-4034-AFED-AEA410AB9550}">
      <dgm:prSet/>
      <dgm:spPr/>
      <dgm:t>
        <a:bodyPr/>
        <a:lstStyle/>
        <a:p>
          <a:endParaRPr lang="en-US" dirty="0"/>
        </a:p>
      </dgm:t>
    </dgm:pt>
    <dgm:pt modelId="{20C66451-8D00-41EE-A41E-9E1EBED9DA3B}" type="parTrans" cxnId="{37E19BA0-A84D-42F2-9C0E-17867831E75F}">
      <dgm:prSet/>
      <dgm:spPr/>
      <dgm:t>
        <a:bodyPr/>
        <a:lstStyle/>
        <a:p>
          <a:endParaRPr lang="en-US"/>
        </a:p>
      </dgm:t>
    </dgm:pt>
    <dgm:pt modelId="{062FBE49-A155-4AF6-B87F-CDD9E05B9355}" type="sibTrans" cxnId="{37E19BA0-A84D-42F2-9C0E-17867831E75F}">
      <dgm:prSet/>
      <dgm:spPr/>
      <dgm:t>
        <a:bodyPr/>
        <a:lstStyle/>
        <a:p>
          <a:endParaRPr lang="en-US"/>
        </a:p>
      </dgm:t>
    </dgm:pt>
    <dgm:pt modelId="{BDD4333A-1A9B-4537-9862-8B7906B91B48}" type="pres">
      <dgm:prSet presAssocID="{B5CC4F80-8B70-4D4B-9054-827A6F4212F8}" presName="root" presStyleCnt="0">
        <dgm:presLayoutVars>
          <dgm:dir/>
          <dgm:resizeHandles val="exact"/>
        </dgm:presLayoutVars>
      </dgm:prSet>
      <dgm:spPr/>
    </dgm:pt>
    <dgm:pt modelId="{FDE97CB3-08B2-4DFE-BA84-E59BE61540C1}" type="pres">
      <dgm:prSet presAssocID="{6A623131-71EF-4EE7-91DE-24EBF5E6743F}" presName="compNode" presStyleCnt="0"/>
      <dgm:spPr/>
    </dgm:pt>
    <dgm:pt modelId="{5D3A371E-3901-467B-95D6-1B7F3F4FA7D7}" type="pres">
      <dgm:prSet presAssocID="{6A623131-71EF-4EE7-91DE-24EBF5E6743F}" presName="bgRect" presStyleLbl="bgShp" presStyleIdx="0" presStyleCnt="5"/>
      <dgm:spPr/>
    </dgm:pt>
    <dgm:pt modelId="{BD676F68-B2C0-49E2-88BE-0A8320560076}" type="pres">
      <dgm:prSet presAssocID="{6A623131-71EF-4EE7-91DE-24EBF5E6743F}"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Work from home desk with solid fill"/>
        </a:ext>
      </dgm:extLst>
    </dgm:pt>
    <dgm:pt modelId="{633FCFF5-606C-43C0-9254-28985837ED53}" type="pres">
      <dgm:prSet presAssocID="{6A623131-71EF-4EE7-91DE-24EBF5E6743F}" presName="spaceRect" presStyleCnt="0"/>
      <dgm:spPr/>
    </dgm:pt>
    <dgm:pt modelId="{DDA4E6FC-201C-49FA-904F-EAC216F17577}" type="pres">
      <dgm:prSet presAssocID="{6A623131-71EF-4EE7-91DE-24EBF5E6743F}" presName="parTx" presStyleLbl="revTx" presStyleIdx="0" presStyleCnt="5">
        <dgm:presLayoutVars>
          <dgm:chMax val="0"/>
          <dgm:chPref val="0"/>
        </dgm:presLayoutVars>
      </dgm:prSet>
      <dgm:spPr/>
    </dgm:pt>
    <dgm:pt modelId="{BA176835-2708-4C2A-AC72-BDD8B124FA62}" type="pres">
      <dgm:prSet presAssocID="{AA6C011B-2D58-4A6E-B563-9B1FD9E60A2C}" presName="sibTrans" presStyleCnt="0"/>
      <dgm:spPr/>
    </dgm:pt>
    <dgm:pt modelId="{05BC8DD9-8AAF-4632-991B-9CD4AED420FB}" type="pres">
      <dgm:prSet presAssocID="{E463AC3B-8FD1-416E-AC62-4286DEAF969C}" presName="compNode" presStyleCnt="0"/>
      <dgm:spPr/>
    </dgm:pt>
    <dgm:pt modelId="{D4FB6D4D-C219-4310-9FDD-B9752BE8A166}" type="pres">
      <dgm:prSet presAssocID="{E463AC3B-8FD1-416E-AC62-4286DEAF969C}" presName="bgRect" presStyleLbl="bgShp" presStyleIdx="1" presStyleCnt="5"/>
      <dgm:spPr/>
    </dgm:pt>
    <dgm:pt modelId="{582FC06F-A22D-425E-9281-AC1CBC9410C4}" type="pres">
      <dgm:prSet presAssocID="{E463AC3B-8FD1-416E-AC62-4286DEAF969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uzzle pieces with solid fill"/>
        </a:ext>
      </dgm:extLst>
    </dgm:pt>
    <dgm:pt modelId="{BB3740FB-DB75-4B61-80D0-9917098B71E1}" type="pres">
      <dgm:prSet presAssocID="{E463AC3B-8FD1-416E-AC62-4286DEAF969C}" presName="spaceRect" presStyleCnt="0"/>
      <dgm:spPr/>
    </dgm:pt>
    <dgm:pt modelId="{5C72AE07-E496-4DDC-BD8A-096A2C773DBE}" type="pres">
      <dgm:prSet presAssocID="{E463AC3B-8FD1-416E-AC62-4286DEAF969C}" presName="parTx" presStyleLbl="revTx" presStyleIdx="1" presStyleCnt="5">
        <dgm:presLayoutVars>
          <dgm:chMax val="0"/>
          <dgm:chPref val="0"/>
        </dgm:presLayoutVars>
      </dgm:prSet>
      <dgm:spPr/>
    </dgm:pt>
    <dgm:pt modelId="{39057856-F945-44CA-B15A-901E03E0D1B2}" type="pres">
      <dgm:prSet presAssocID="{CA466012-ABB1-46D2-9EA9-CB1F6BAB1FC6}" presName="sibTrans" presStyleCnt="0"/>
      <dgm:spPr/>
    </dgm:pt>
    <dgm:pt modelId="{82453546-C341-450C-9C80-612442A1355A}" type="pres">
      <dgm:prSet presAssocID="{7D3D881F-8333-4ECD-93E3-CEA17DA06277}" presName="compNode" presStyleCnt="0"/>
      <dgm:spPr/>
    </dgm:pt>
    <dgm:pt modelId="{C9890AA2-1AD4-411D-A89E-7B41CC35A735}" type="pres">
      <dgm:prSet presAssocID="{7D3D881F-8333-4ECD-93E3-CEA17DA06277}" presName="bgRect" presStyleLbl="bgShp" presStyleIdx="2" presStyleCnt="5"/>
      <dgm:spPr/>
    </dgm:pt>
    <dgm:pt modelId="{2AC73F04-5B98-4226-B5C3-0714A3DE0A99}" type="pres">
      <dgm:prSet presAssocID="{7D3D881F-8333-4ECD-93E3-CEA17DA06277}"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ontinuous Improvement with solid fill"/>
        </a:ext>
      </dgm:extLst>
    </dgm:pt>
    <dgm:pt modelId="{BEA66D09-0C2D-49F7-AD43-25BA0406B3E7}" type="pres">
      <dgm:prSet presAssocID="{7D3D881F-8333-4ECD-93E3-CEA17DA06277}" presName="spaceRect" presStyleCnt="0"/>
      <dgm:spPr/>
    </dgm:pt>
    <dgm:pt modelId="{7BE00A79-87FB-4E53-ACFA-134D8D40D8D3}" type="pres">
      <dgm:prSet presAssocID="{7D3D881F-8333-4ECD-93E3-CEA17DA06277}" presName="parTx" presStyleLbl="revTx" presStyleIdx="2" presStyleCnt="5">
        <dgm:presLayoutVars>
          <dgm:chMax val="0"/>
          <dgm:chPref val="0"/>
        </dgm:presLayoutVars>
      </dgm:prSet>
      <dgm:spPr/>
    </dgm:pt>
    <dgm:pt modelId="{CA053F87-0C1F-4CE9-89EC-10B91F1CC330}" type="pres">
      <dgm:prSet presAssocID="{8AEE81F9-E293-49A5-851C-11F31A292C3E}" presName="sibTrans" presStyleCnt="0"/>
      <dgm:spPr/>
    </dgm:pt>
    <dgm:pt modelId="{97114215-2D1C-4F7B-BAD7-966DEA063F5C}" type="pres">
      <dgm:prSet presAssocID="{031CF546-BD70-4222-92F6-277B3505BC60}" presName="compNode" presStyleCnt="0"/>
      <dgm:spPr/>
    </dgm:pt>
    <dgm:pt modelId="{B2912AB1-9165-426F-A0D0-A41AC4605E19}" type="pres">
      <dgm:prSet presAssocID="{031CF546-BD70-4222-92F6-277B3505BC60}" presName="bgRect" presStyleLbl="bgShp" presStyleIdx="3" presStyleCnt="5"/>
      <dgm:spPr/>
    </dgm:pt>
    <dgm:pt modelId="{C37DBA31-F958-46B3-8FC1-580559923DC6}" type="pres">
      <dgm:prSet presAssocID="{031CF546-BD70-4222-92F6-277B3505BC6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Mortgage with solid fill"/>
        </a:ext>
      </dgm:extLst>
    </dgm:pt>
    <dgm:pt modelId="{A1E98250-40CE-4A5A-B4CE-B69A9D954A6A}" type="pres">
      <dgm:prSet presAssocID="{031CF546-BD70-4222-92F6-277B3505BC60}" presName="spaceRect" presStyleCnt="0"/>
      <dgm:spPr/>
    </dgm:pt>
    <dgm:pt modelId="{64962988-84BB-4934-AA6D-3CC829E2D90F}" type="pres">
      <dgm:prSet presAssocID="{031CF546-BD70-4222-92F6-277B3505BC60}" presName="parTx" presStyleLbl="revTx" presStyleIdx="3" presStyleCnt="5">
        <dgm:presLayoutVars>
          <dgm:chMax val="0"/>
          <dgm:chPref val="0"/>
        </dgm:presLayoutVars>
      </dgm:prSet>
      <dgm:spPr/>
    </dgm:pt>
    <dgm:pt modelId="{8D9959FC-7FF7-4524-BFFF-0780BD4BAC0F}" type="pres">
      <dgm:prSet presAssocID="{ED0BF114-0E74-4B42-B16A-D233C03749BC}" presName="sibTrans" presStyleCnt="0"/>
      <dgm:spPr/>
    </dgm:pt>
    <dgm:pt modelId="{94CE0037-AFD8-4D64-951A-D45F45E7CC0D}" type="pres">
      <dgm:prSet presAssocID="{626B0BBB-51C1-4034-AFED-AEA410AB9550}" presName="compNode" presStyleCnt="0"/>
      <dgm:spPr/>
    </dgm:pt>
    <dgm:pt modelId="{AB2CE203-7376-40E6-911B-DAE94CB667C0}" type="pres">
      <dgm:prSet presAssocID="{626B0BBB-51C1-4034-AFED-AEA410AB9550}" presName="bgRect" presStyleLbl="bgShp" presStyleIdx="4" presStyleCnt="5" custLinFactNeighborX="791" custLinFactNeighborY="540"/>
      <dgm:spPr/>
    </dgm:pt>
    <dgm:pt modelId="{02D8848D-0B94-4906-A249-641AC8641375}" type="pres">
      <dgm:prSet presAssocID="{626B0BBB-51C1-4034-AFED-AEA410AB9550}"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Renovation (House With Sparkles) with solid fill"/>
        </a:ext>
      </dgm:extLst>
    </dgm:pt>
    <dgm:pt modelId="{6E94412A-4637-4E2C-A9E6-DF6B8994D5A6}" type="pres">
      <dgm:prSet presAssocID="{626B0BBB-51C1-4034-AFED-AEA410AB9550}" presName="spaceRect" presStyleCnt="0"/>
      <dgm:spPr/>
    </dgm:pt>
    <dgm:pt modelId="{6C1C0B7B-6A6D-4312-B4C5-9EFA3A1E4E2D}" type="pres">
      <dgm:prSet presAssocID="{626B0BBB-51C1-4034-AFED-AEA410AB9550}" presName="parTx" presStyleLbl="revTx" presStyleIdx="4" presStyleCnt="5">
        <dgm:presLayoutVars>
          <dgm:chMax val="0"/>
          <dgm:chPref val="0"/>
        </dgm:presLayoutVars>
      </dgm:prSet>
      <dgm:spPr/>
    </dgm:pt>
  </dgm:ptLst>
  <dgm:cxnLst>
    <dgm:cxn modelId="{93D0F00B-FD98-494F-8C41-628944D3116A}" srcId="{B5CC4F80-8B70-4D4B-9054-827A6F4212F8}" destId="{6A623131-71EF-4EE7-91DE-24EBF5E6743F}" srcOrd="0" destOrd="0" parTransId="{1E0B9A86-EBE5-40E2-AE9A-9464F68C5F38}" sibTransId="{AA6C011B-2D58-4A6E-B563-9B1FD9E60A2C}"/>
    <dgm:cxn modelId="{1C8BD65B-8EBF-4F81-A0EF-8A59DCEC8E96}" srcId="{B5CC4F80-8B70-4D4B-9054-827A6F4212F8}" destId="{7D3D881F-8333-4ECD-93E3-CEA17DA06277}" srcOrd="2" destOrd="0" parTransId="{6DB990C1-1EC9-49F5-9A1E-6A249EBB83E7}" sibTransId="{8AEE81F9-E293-49A5-851C-11F31A292C3E}"/>
    <dgm:cxn modelId="{B3978C43-2C31-4DDD-B3FB-218AB25487C7}" type="presOf" srcId="{031CF546-BD70-4222-92F6-277B3505BC60}" destId="{64962988-84BB-4934-AA6D-3CC829E2D90F}" srcOrd="0" destOrd="0" presId="urn:microsoft.com/office/officeart/2018/2/layout/IconVerticalSolidList"/>
    <dgm:cxn modelId="{37912245-19F3-4A7E-AAD7-A3849E8D9789}" type="presOf" srcId="{6A623131-71EF-4EE7-91DE-24EBF5E6743F}" destId="{DDA4E6FC-201C-49FA-904F-EAC216F17577}" srcOrd="0" destOrd="0" presId="urn:microsoft.com/office/officeart/2018/2/layout/IconVerticalSolidList"/>
    <dgm:cxn modelId="{9EED5C69-1048-4D06-B6D4-7F8107A99990}" srcId="{B5CC4F80-8B70-4D4B-9054-827A6F4212F8}" destId="{031CF546-BD70-4222-92F6-277B3505BC60}" srcOrd="3" destOrd="0" parTransId="{184A63D2-3926-4892-90E0-BF739EB13E9D}" sibTransId="{ED0BF114-0E74-4B42-B16A-D233C03749BC}"/>
    <dgm:cxn modelId="{BC011950-0358-45DD-807D-2845C4BEAAD9}" type="presOf" srcId="{B5CC4F80-8B70-4D4B-9054-827A6F4212F8}" destId="{BDD4333A-1A9B-4537-9862-8B7906B91B48}" srcOrd="0" destOrd="0" presId="urn:microsoft.com/office/officeart/2018/2/layout/IconVerticalSolidList"/>
    <dgm:cxn modelId="{BF15CE50-AC7E-4194-A105-244F6D4C6B4C}" srcId="{B5CC4F80-8B70-4D4B-9054-827A6F4212F8}" destId="{E463AC3B-8FD1-416E-AC62-4286DEAF969C}" srcOrd="1" destOrd="0" parTransId="{25EBF14F-47F5-46F9-A882-05BBAB667BEA}" sibTransId="{CA466012-ABB1-46D2-9EA9-CB1F6BAB1FC6}"/>
    <dgm:cxn modelId="{37E19BA0-A84D-42F2-9C0E-17867831E75F}" srcId="{B5CC4F80-8B70-4D4B-9054-827A6F4212F8}" destId="{626B0BBB-51C1-4034-AFED-AEA410AB9550}" srcOrd="4" destOrd="0" parTransId="{20C66451-8D00-41EE-A41E-9E1EBED9DA3B}" sibTransId="{062FBE49-A155-4AF6-B87F-CDD9E05B9355}"/>
    <dgm:cxn modelId="{92332ABC-6CAF-4F02-9648-47B7C832B18D}" type="presOf" srcId="{7D3D881F-8333-4ECD-93E3-CEA17DA06277}" destId="{7BE00A79-87FB-4E53-ACFA-134D8D40D8D3}" srcOrd="0" destOrd="0" presId="urn:microsoft.com/office/officeart/2018/2/layout/IconVerticalSolidList"/>
    <dgm:cxn modelId="{9AE4B3C1-E8F6-46A0-8250-8E02881B663E}" type="presOf" srcId="{626B0BBB-51C1-4034-AFED-AEA410AB9550}" destId="{6C1C0B7B-6A6D-4312-B4C5-9EFA3A1E4E2D}" srcOrd="0" destOrd="0" presId="urn:microsoft.com/office/officeart/2018/2/layout/IconVerticalSolidList"/>
    <dgm:cxn modelId="{F2AE41CE-835B-4DAF-85F9-9105DEAB8B67}" type="presOf" srcId="{E463AC3B-8FD1-416E-AC62-4286DEAF969C}" destId="{5C72AE07-E496-4DDC-BD8A-096A2C773DBE}" srcOrd="0" destOrd="0" presId="urn:microsoft.com/office/officeart/2018/2/layout/IconVerticalSolidList"/>
    <dgm:cxn modelId="{DE4ABAFD-C12A-446A-B13E-9E9C738CBC62}" type="presParOf" srcId="{BDD4333A-1A9B-4537-9862-8B7906B91B48}" destId="{FDE97CB3-08B2-4DFE-BA84-E59BE61540C1}" srcOrd="0" destOrd="0" presId="urn:microsoft.com/office/officeart/2018/2/layout/IconVerticalSolidList"/>
    <dgm:cxn modelId="{3F70C1BF-3407-4236-9B67-1FC92D22B60E}" type="presParOf" srcId="{FDE97CB3-08B2-4DFE-BA84-E59BE61540C1}" destId="{5D3A371E-3901-467B-95D6-1B7F3F4FA7D7}" srcOrd="0" destOrd="0" presId="urn:microsoft.com/office/officeart/2018/2/layout/IconVerticalSolidList"/>
    <dgm:cxn modelId="{DBA6BAB7-163C-4775-B785-A3D7FCB2EA51}" type="presParOf" srcId="{FDE97CB3-08B2-4DFE-BA84-E59BE61540C1}" destId="{BD676F68-B2C0-49E2-88BE-0A8320560076}" srcOrd="1" destOrd="0" presId="urn:microsoft.com/office/officeart/2018/2/layout/IconVerticalSolidList"/>
    <dgm:cxn modelId="{9B9B11F8-C174-4E88-88EF-236EC05C6924}" type="presParOf" srcId="{FDE97CB3-08B2-4DFE-BA84-E59BE61540C1}" destId="{633FCFF5-606C-43C0-9254-28985837ED53}" srcOrd="2" destOrd="0" presId="urn:microsoft.com/office/officeart/2018/2/layout/IconVerticalSolidList"/>
    <dgm:cxn modelId="{8A310653-BCCC-43F0-8F79-94769FDB9582}" type="presParOf" srcId="{FDE97CB3-08B2-4DFE-BA84-E59BE61540C1}" destId="{DDA4E6FC-201C-49FA-904F-EAC216F17577}" srcOrd="3" destOrd="0" presId="urn:microsoft.com/office/officeart/2018/2/layout/IconVerticalSolidList"/>
    <dgm:cxn modelId="{C1726F80-957E-43F6-9B46-4C5829B51544}" type="presParOf" srcId="{BDD4333A-1A9B-4537-9862-8B7906B91B48}" destId="{BA176835-2708-4C2A-AC72-BDD8B124FA62}" srcOrd="1" destOrd="0" presId="urn:microsoft.com/office/officeart/2018/2/layout/IconVerticalSolidList"/>
    <dgm:cxn modelId="{7219BEA5-BF44-47AA-9C08-865CE3E47B6A}" type="presParOf" srcId="{BDD4333A-1A9B-4537-9862-8B7906B91B48}" destId="{05BC8DD9-8AAF-4632-991B-9CD4AED420FB}" srcOrd="2" destOrd="0" presId="urn:microsoft.com/office/officeart/2018/2/layout/IconVerticalSolidList"/>
    <dgm:cxn modelId="{177DD30D-FB90-4F34-972D-EB3F33D36AB7}" type="presParOf" srcId="{05BC8DD9-8AAF-4632-991B-9CD4AED420FB}" destId="{D4FB6D4D-C219-4310-9FDD-B9752BE8A166}" srcOrd="0" destOrd="0" presId="urn:microsoft.com/office/officeart/2018/2/layout/IconVerticalSolidList"/>
    <dgm:cxn modelId="{9706E603-073E-4CBE-8BB4-13AEE13AB3ED}" type="presParOf" srcId="{05BC8DD9-8AAF-4632-991B-9CD4AED420FB}" destId="{582FC06F-A22D-425E-9281-AC1CBC9410C4}" srcOrd="1" destOrd="0" presId="urn:microsoft.com/office/officeart/2018/2/layout/IconVerticalSolidList"/>
    <dgm:cxn modelId="{6C74F964-EABD-467D-9AC6-F9C73E1EE0AC}" type="presParOf" srcId="{05BC8DD9-8AAF-4632-991B-9CD4AED420FB}" destId="{BB3740FB-DB75-4B61-80D0-9917098B71E1}" srcOrd="2" destOrd="0" presId="urn:microsoft.com/office/officeart/2018/2/layout/IconVerticalSolidList"/>
    <dgm:cxn modelId="{E0EDE13D-C9F3-485F-AD3D-4D1B4816A178}" type="presParOf" srcId="{05BC8DD9-8AAF-4632-991B-9CD4AED420FB}" destId="{5C72AE07-E496-4DDC-BD8A-096A2C773DBE}" srcOrd="3" destOrd="0" presId="urn:microsoft.com/office/officeart/2018/2/layout/IconVerticalSolidList"/>
    <dgm:cxn modelId="{E9F58C4C-5687-4A68-9A7E-512ED5C06B29}" type="presParOf" srcId="{BDD4333A-1A9B-4537-9862-8B7906B91B48}" destId="{39057856-F945-44CA-B15A-901E03E0D1B2}" srcOrd="3" destOrd="0" presId="urn:microsoft.com/office/officeart/2018/2/layout/IconVerticalSolidList"/>
    <dgm:cxn modelId="{B979B2EB-B718-4A00-B0FE-46E771641DCA}" type="presParOf" srcId="{BDD4333A-1A9B-4537-9862-8B7906B91B48}" destId="{82453546-C341-450C-9C80-612442A1355A}" srcOrd="4" destOrd="0" presId="urn:microsoft.com/office/officeart/2018/2/layout/IconVerticalSolidList"/>
    <dgm:cxn modelId="{A1296058-3001-402E-B5F4-ABBC26CE2A9F}" type="presParOf" srcId="{82453546-C341-450C-9C80-612442A1355A}" destId="{C9890AA2-1AD4-411D-A89E-7B41CC35A735}" srcOrd="0" destOrd="0" presId="urn:microsoft.com/office/officeart/2018/2/layout/IconVerticalSolidList"/>
    <dgm:cxn modelId="{81E4F4AD-8DA1-4924-8D36-5F814E2BAC73}" type="presParOf" srcId="{82453546-C341-450C-9C80-612442A1355A}" destId="{2AC73F04-5B98-4226-B5C3-0714A3DE0A99}" srcOrd="1" destOrd="0" presId="urn:microsoft.com/office/officeart/2018/2/layout/IconVerticalSolidList"/>
    <dgm:cxn modelId="{75F5753E-AF4E-4F0C-826E-5FE95AA744A4}" type="presParOf" srcId="{82453546-C341-450C-9C80-612442A1355A}" destId="{BEA66D09-0C2D-49F7-AD43-25BA0406B3E7}" srcOrd="2" destOrd="0" presId="urn:microsoft.com/office/officeart/2018/2/layout/IconVerticalSolidList"/>
    <dgm:cxn modelId="{70E67269-325E-49EC-A766-5786504AB849}" type="presParOf" srcId="{82453546-C341-450C-9C80-612442A1355A}" destId="{7BE00A79-87FB-4E53-ACFA-134D8D40D8D3}" srcOrd="3" destOrd="0" presId="urn:microsoft.com/office/officeart/2018/2/layout/IconVerticalSolidList"/>
    <dgm:cxn modelId="{6C51C14B-8324-4381-9D6D-6A5BAD6BC9DF}" type="presParOf" srcId="{BDD4333A-1A9B-4537-9862-8B7906B91B48}" destId="{CA053F87-0C1F-4CE9-89EC-10B91F1CC330}" srcOrd="5" destOrd="0" presId="urn:microsoft.com/office/officeart/2018/2/layout/IconVerticalSolidList"/>
    <dgm:cxn modelId="{6CCF1808-90A8-4FA7-A5E7-7A7AF7F56F3D}" type="presParOf" srcId="{BDD4333A-1A9B-4537-9862-8B7906B91B48}" destId="{97114215-2D1C-4F7B-BAD7-966DEA063F5C}" srcOrd="6" destOrd="0" presId="urn:microsoft.com/office/officeart/2018/2/layout/IconVerticalSolidList"/>
    <dgm:cxn modelId="{0B8C7BD1-5F62-48E1-8CFB-648123904A86}" type="presParOf" srcId="{97114215-2D1C-4F7B-BAD7-966DEA063F5C}" destId="{B2912AB1-9165-426F-A0D0-A41AC4605E19}" srcOrd="0" destOrd="0" presId="urn:microsoft.com/office/officeart/2018/2/layout/IconVerticalSolidList"/>
    <dgm:cxn modelId="{F72FD98E-FFAE-4E81-BE7D-D83ECE1BA3C4}" type="presParOf" srcId="{97114215-2D1C-4F7B-BAD7-966DEA063F5C}" destId="{C37DBA31-F958-46B3-8FC1-580559923DC6}" srcOrd="1" destOrd="0" presId="urn:microsoft.com/office/officeart/2018/2/layout/IconVerticalSolidList"/>
    <dgm:cxn modelId="{68DED55A-DBEE-40FB-9ABA-339697C30E6B}" type="presParOf" srcId="{97114215-2D1C-4F7B-BAD7-966DEA063F5C}" destId="{A1E98250-40CE-4A5A-B4CE-B69A9D954A6A}" srcOrd="2" destOrd="0" presId="urn:microsoft.com/office/officeart/2018/2/layout/IconVerticalSolidList"/>
    <dgm:cxn modelId="{A05EBB80-AB45-49EA-9EBD-C3DD582379BB}" type="presParOf" srcId="{97114215-2D1C-4F7B-BAD7-966DEA063F5C}" destId="{64962988-84BB-4934-AA6D-3CC829E2D90F}" srcOrd="3" destOrd="0" presId="urn:microsoft.com/office/officeart/2018/2/layout/IconVerticalSolidList"/>
    <dgm:cxn modelId="{C77C9BEC-3EB3-4C99-9B89-8EF884A18A62}" type="presParOf" srcId="{BDD4333A-1A9B-4537-9862-8B7906B91B48}" destId="{8D9959FC-7FF7-4524-BFFF-0780BD4BAC0F}" srcOrd="7" destOrd="0" presId="urn:microsoft.com/office/officeart/2018/2/layout/IconVerticalSolidList"/>
    <dgm:cxn modelId="{1DF1B450-EAB6-49DE-BE24-1461C88C8442}" type="presParOf" srcId="{BDD4333A-1A9B-4537-9862-8B7906B91B48}" destId="{94CE0037-AFD8-4D64-951A-D45F45E7CC0D}" srcOrd="8" destOrd="0" presId="urn:microsoft.com/office/officeart/2018/2/layout/IconVerticalSolidList"/>
    <dgm:cxn modelId="{38E89E56-6D7C-4932-AADA-9C3B3F953DDF}" type="presParOf" srcId="{94CE0037-AFD8-4D64-951A-D45F45E7CC0D}" destId="{AB2CE203-7376-40E6-911B-DAE94CB667C0}" srcOrd="0" destOrd="0" presId="urn:microsoft.com/office/officeart/2018/2/layout/IconVerticalSolidList"/>
    <dgm:cxn modelId="{9AE79158-0C4D-4C32-8E96-5709BAFEFD58}" type="presParOf" srcId="{94CE0037-AFD8-4D64-951A-D45F45E7CC0D}" destId="{02D8848D-0B94-4906-A249-641AC8641375}" srcOrd="1" destOrd="0" presId="urn:microsoft.com/office/officeart/2018/2/layout/IconVerticalSolidList"/>
    <dgm:cxn modelId="{76B7713D-56E7-418F-8ACB-8EBBB3A43943}" type="presParOf" srcId="{94CE0037-AFD8-4D64-951A-D45F45E7CC0D}" destId="{6E94412A-4637-4E2C-A9E6-DF6B8994D5A6}" srcOrd="2" destOrd="0" presId="urn:microsoft.com/office/officeart/2018/2/layout/IconVerticalSolidList"/>
    <dgm:cxn modelId="{9A15F5E1-149F-4F7F-B660-05CD7F63A33F}" type="presParOf" srcId="{94CE0037-AFD8-4D64-951A-D45F45E7CC0D}" destId="{6C1C0B7B-6A6D-4312-B4C5-9EFA3A1E4E2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CC4F80-8B70-4D4B-9054-827A6F4212F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A623131-71EF-4EE7-91DE-24EBF5E6743F}">
      <dgm:prSet/>
      <dgm:spPr/>
      <dgm:t>
        <a:bodyPr/>
        <a:lstStyle/>
        <a:p>
          <a:r>
            <a:rPr lang="en-US" dirty="0"/>
            <a:t>Downtown Zoning     Current Plans &amp; Policies</a:t>
          </a:r>
        </a:p>
      </dgm:t>
    </dgm:pt>
    <dgm:pt modelId="{1E0B9A86-EBE5-40E2-AE9A-9464F68C5F38}" type="parTrans" cxnId="{93D0F00B-FD98-494F-8C41-628944D3116A}">
      <dgm:prSet/>
      <dgm:spPr/>
      <dgm:t>
        <a:bodyPr/>
        <a:lstStyle/>
        <a:p>
          <a:endParaRPr lang="en-US"/>
        </a:p>
      </dgm:t>
    </dgm:pt>
    <dgm:pt modelId="{AA6C011B-2D58-4A6E-B563-9B1FD9E60A2C}" type="sibTrans" cxnId="{93D0F00B-FD98-494F-8C41-628944D3116A}">
      <dgm:prSet/>
      <dgm:spPr/>
      <dgm:t>
        <a:bodyPr/>
        <a:lstStyle/>
        <a:p>
          <a:endParaRPr lang="en-US"/>
        </a:p>
      </dgm:t>
    </dgm:pt>
    <dgm:pt modelId="{E463AC3B-8FD1-416E-AC62-4286DEAF969C}">
      <dgm:prSet/>
      <dgm:spPr/>
      <dgm:t>
        <a:bodyPr/>
        <a:lstStyle/>
        <a:p>
          <a:r>
            <a:rPr lang="en-US" dirty="0"/>
            <a:t>Affordable Housing Premium Difficult to Implement</a:t>
          </a:r>
        </a:p>
      </dgm:t>
    </dgm:pt>
    <dgm:pt modelId="{25EBF14F-47F5-46F9-A882-05BBAB667BEA}" type="parTrans" cxnId="{BF15CE50-AC7E-4194-A105-244F6D4C6B4C}">
      <dgm:prSet/>
      <dgm:spPr/>
      <dgm:t>
        <a:bodyPr/>
        <a:lstStyle/>
        <a:p>
          <a:endParaRPr lang="en-US"/>
        </a:p>
      </dgm:t>
    </dgm:pt>
    <dgm:pt modelId="{CA466012-ABB1-46D2-9EA9-CB1F6BAB1FC6}" type="sibTrans" cxnId="{BF15CE50-AC7E-4194-A105-244F6D4C6B4C}">
      <dgm:prSet/>
      <dgm:spPr/>
      <dgm:t>
        <a:bodyPr/>
        <a:lstStyle/>
        <a:p>
          <a:endParaRPr lang="en-US"/>
        </a:p>
      </dgm:t>
    </dgm:pt>
    <dgm:pt modelId="{7D3D881F-8333-4ECD-93E3-CEA17DA06277}">
      <dgm:prSet/>
      <dgm:spPr/>
      <dgm:t>
        <a:bodyPr/>
        <a:lstStyle/>
        <a:p>
          <a:r>
            <a:rPr lang="en-US" dirty="0"/>
            <a:t>Market Still in Flux</a:t>
          </a:r>
        </a:p>
      </dgm:t>
    </dgm:pt>
    <dgm:pt modelId="{6DB990C1-1EC9-49F5-9A1E-6A249EBB83E7}" type="parTrans" cxnId="{1C8BD65B-8EBF-4F81-A0EF-8A59DCEC8E96}">
      <dgm:prSet/>
      <dgm:spPr/>
      <dgm:t>
        <a:bodyPr/>
        <a:lstStyle/>
        <a:p>
          <a:endParaRPr lang="en-US"/>
        </a:p>
      </dgm:t>
    </dgm:pt>
    <dgm:pt modelId="{8AEE81F9-E293-49A5-851C-11F31A292C3E}" type="sibTrans" cxnId="{1C8BD65B-8EBF-4F81-A0EF-8A59DCEC8E96}">
      <dgm:prSet/>
      <dgm:spPr/>
      <dgm:t>
        <a:bodyPr/>
        <a:lstStyle/>
        <a:p>
          <a:endParaRPr lang="en-US"/>
        </a:p>
      </dgm:t>
    </dgm:pt>
    <dgm:pt modelId="{031CF546-BD70-4222-92F6-277B3505BC60}">
      <dgm:prSet/>
      <dgm:spPr/>
      <dgm:t>
        <a:bodyPr/>
        <a:lstStyle/>
        <a:p>
          <a:r>
            <a:rPr lang="en-US" dirty="0"/>
            <a:t>Strong Demand for Student Housing Inflates Property Prices</a:t>
          </a:r>
        </a:p>
      </dgm:t>
    </dgm:pt>
    <dgm:pt modelId="{184A63D2-3926-4892-90E0-BF739EB13E9D}" type="parTrans" cxnId="{9EED5C69-1048-4D06-B6D4-7F8107A99990}">
      <dgm:prSet/>
      <dgm:spPr/>
      <dgm:t>
        <a:bodyPr/>
        <a:lstStyle/>
        <a:p>
          <a:endParaRPr lang="en-US"/>
        </a:p>
      </dgm:t>
    </dgm:pt>
    <dgm:pt modelId="{ED0BF114-0E74-4B42-B16A-D233C03749BC}" type="sibTrans" cxnId="{9EED5C69-1048-4D06-B6D4-7F8107A99990}">
      <dgm:prSet/>
      <dgm:spPr/>
      <dgm:t>
        <a:bodyPr/>
        <a:lstStyle/>
        <a:p>
          <a:endParaRPr lang="en-US"/>
        </a:p>
      </dgm:t>
    </dgm:pt>
    <dgm:pt modelId="{626B0BBB-51C1-4034-AFED-AEA410AB9550}">
      <dgm:prSet/>
      <dgm:spPr/>
      <dgm:t>
        <a:bodyPr/>
        <a:lstStyle/>
        <a:p>
          <a:r>
            <a:rPr lang="en-US" dirty="0"/>
            <a:t>Zoning Should Change</a:t>
          </a:r>
        </a:p>
      </dgm:t>
    </dgm:pt>
    <dgm:pt modelId="{20C66451-8D00-41EE-A41E-9E1EBED9DA3B}" type="parTrans" cxnId="{37E19BA0-A84D-42F2-9C0E-17867831E75F}">
      <dgm:prSet/>
      <dgm:spPr/>
      <dgm:t>
        <a:bodyPr/>
        <a:lstStyle/>
        <a:p>
          <a:endParaRPr lang="en-US"/>
        </a:p>
      </dgm:t>
    </dgm:pt>
    <dgm:pt modelId="{062FBE49-A155-4AF6-B87F-CDD9E05B9355}" type="sibTrans" cxnId="{37E19BA0-A84D-42F2-9C0E-17867831E75F}">
      <dgm:prSet/>
      <dgm:spPr/>
      <dgm:t>
        <a:bodyPr/>
        <a:lstStyle/>
        <a:p>
          <a:endParaRPr lang="en-US"/>
        </a:p>
      </dgm:t>
    </dgm:pt>
    <dgm:pt modelId="{BDD4333A-1A9B-4537-9862-8B7906B91B48}" type="pres">
      <dgm:prSet presAssocID="{B5CC4F80-8B70-4D4B-9054-827A6F4212F8}" presName="root" presStyleCnt="0">
        <dgm:presLayoutVars>
          <dgm:dir/>
          <dgm:resizeHandles val="exact"/>
        </dgm:presLayoutVars>
      </dgm:prSet>
      <dgm:spPr/>
    </dgm:pt>
    <dgm:pt modelId="{FDE97CB3-08B2-4DFE-BA84-E59BE61540C1}" type="pres">
      <dgm:prSet presAssocID="{6A623131-71EF-4EE7-91DE-24EBF5E6743F}" presName="compNode" presStyleCnt="0"/>
      <dgm:spPr/>
    </dgm:pt>
    <dgm:pt modelId="{5D3A371E-3901-467B-95D6-1B7F3F4FA7D7}" type="pres">
      <dgm:prSet presAssocID="{6A623131-71EF-4EE7-91DE-24EBF5E6743F}" presName="bgRect" presStyleLbl="bgShp" presStyleIdx="0" presStyleCnt="5"/>
      <dgm:spPr/>
    </dgm:pt>
    <dgm:pt modelId="{BD676F68-B2C0-49E2-88BE-0A8320560076}" type="pres">
      <dgm:prSet presAssocID="{6A623131-71EF-4EE7-91DE-24EBF5E6743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y"/>
        </a:ext>
      </dgm:extLst>
    </dgm:pt>
    <dgm:pt modelId="{633FCFF5-606C-43C0-9254-28985837ED53}" type="pres">
      <dgm:prSet presAssocID="{6A623131-71EF-4EE7-91DE-24EBF5E6743F}" presName="spaceRect" presStyleCnt="0"/>
      <dgm:spPr/>
    </dgm:pt>
    <dgm:pt modelId="{DDA4E6FC-201C-49FA-904F-EAC216F17577}" type="pres">
      <dgm:prSet presAssocID="{6A623131-71EF-4EE7-91DE-24EBF5E6743F}" presName="parTx" presStyleLbl="revTx" presStyleIdx="0" presStyleCnt="5">
        <dgm:presLayoutVars>
          <dgm:chMax val="0"/>
          <dgm:chPref val="0"/>
        </dgm:presLayoutVars>
      </dgm:prSet>
      <dgm:spPr/>
    </dgm:pt>
    <dgm:pt modelId="{BA176835-2708-4C2A-AC72-BDD8B124FA62}" type="pres">
      <dgm:prSet presAssocID="{AA6C011B-2D58-4A6E-B563-9B1FD9E60A2C}" presName="sibTrans" presStyleCnt="0"/>
      <dgm:spPr/>
    </dgm:pt>
    <dgm:pt modelId="{05BC8DD9-8AAF-4632-991B-9CD4AED420FB}" type="pres">
      <dgm:prSet presAssocID="{E463AC3B-8FD1-416E-AC62-4286DEAF969C}" presName="compNode" presStyleCnt="0"/>
      <dgm:spPr/>
    </dgm:pt>
    <dgm:pt modelId="{D4FB6D4D-C219-4310-9FDD-B9752BE8A166}" type="pres">
      <dgm:prSet presAssocID="{E463AC3B-8FD1-416E-AC62-4286DEAF969C}" presName="bgRect" presStyleLbl="bgShp" presStyleIdx="1" presStyleCnt="5"/>
      <dgm:spPr/>
    </dgm:pt>
    <dgm:pt modelId="{582FC06F-A22D-425E-9281-AC1CBC9410C4}" type="pres">
      <dgm:prSet presAssocID="{E463AC3B-8FD1-416E-AC62-4286DEAF969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r"/>
        </a:ext>
      </dgm:extLst>
    </dgm:pt>
    <dgm:pt modelId="{BB3740FB-DB75-4B61-80D0-9917098B71E1}" type="pres">
      <dgm:prSet presAssocID="{E463AC3B-8FD1-416E-AC62-4286DEAF969C}" presName="spaceRect" presStyleCnt="0"/>
      <dgm:spPr/>
    </dgm:pt>
    <dgm:pt modelId="{5C72AE07-E496-4DDC-BD8A-096A2C773DBE}" type="pres">
      <dgm:prSet presAssocID="{E463AC3B-8FD1-416E-AC62-4286DEAF969C}" presName="parTx" presStyleLbl="revTx" presStyleIdx="1" presStyleCnt="5">
        <dgm:presLayoutVars>
          <dgm:chMax val="0"/>
          <dgm:chPref val="0"/>
        </dgm:presLayoutVars>
      </dgm:prSet>
      <dgm:spPr/>
    </dgm:pt>
    <dgm:pt modelId="{39057856-F945-44CA-B15A-901E03E0D1B2}" type="pres">
      <dgm:prSet presAssocID="{CA466012-ABB1-46D2-9EA9-CB1F6BAB1FC6}" presName="sibTrans" presStyleCnt="0"/>
      <dgm:spPr/>
    </dgm:pt>
    <dgm:pt modelId="{82453546-C341-450C-9C80-612442A1355A}" type="pres">
      <dgm:prSet presAssocID="{7D3D881F-8333-4ECD-93E3-CEA17DA06277}" presName="compNode" presStyleCnt="0"/>
      <dgm:spPr/>
    </dgm:pt>
    <dgm:pt modelId="{C9890AA2-1AD4-411D-A89E-7B41CC35A735}" type="pres">
      <dgm:prSet presAssocID="{7D3D881F-8333-4ECD-93E3-CEA17DA06277}" presName="bgRect" presStyleLbl="bgShp" presStyleIdx="2" presStyleCnt="5"/>
      <dgm:spPr/>
    </dgm:pt>
    <dgm:pt modelId="{2AC73F04-5B98-4226-B5C3-0714A3DE0A99}" type="pres">
      <dgm:prSet presAssocID="{7D3D881F-8333-4ECD-93E3-CEA17DA0627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BEA66D09-0C2D-49F7-AD43-25BA0406B3E7}" type="pres">
      <dgm:prSet presAssocID="{7D3D881F-8333-4ECD-93E3-CEA17DA06277}" presName="spaceRect" presStyleCnt="0"/>
      <dgm:spPr/>
    </dgm:pt>
    <dgm:pt modelId="{7BE00A79-87FB-4E53-ACFA-134D8D40D8D3}" type="pres">
      <dgm:prSet presAssocID="{7D3D881F-8333-4ECD-93E3-CEA17DA06277}" presName="parTx" presStyleLbl="revTx" presStyleIdx="2" presStyleCnt="5">
        <dgm:presLayoutVars>
          <dgm:chMax val="0"/>
          <dgm:chPref val="0"/>
        </dgm:presLayoutVars>
      </dgm:prSet>
      <dgm:spPr/>
    </dgm:pt>
    <dgm:pt modelId="{CA053F87-0C1F-4CE9-89EC-10B91F1CC330}" type="pres">
      <dgm:prSet presAssocID="{8AEE81F9-E293-49A5-851C-11F31A292C3E}" presName="sibTrans" presStyleCnt="0"/>
      <dgm:spPr/>
    </dgm:pt>
    <dgm:pt modelId="{97114215-2D1C-4F7B-BAD7-966DEA063F5C}" type="pres">
      <dgm:prSet presAssocID="{031CF546-BD70-4222-92F6-277B3505BC60}" presName="compNode" presStyleCnt="0"/>
      <dgm:spPr/>
    </dgm:pt>
    <dgm:pt modelId="{B2912AB1-9165-426F-A0D0-A41AC4605E19}" type="pres">
      <dgm:prSet presAssocID="{031CF546-BD70-4222-92F6-277B3505BC60}" presName="bgRect" presStyleLbl="bgShp" presStyleIdx="3" presStyleCnt="5"/>
      <dgm:spPr/>
    </dgm:pt>
    <dgm:pt modelId="{C37DBA31-F958-46B3-8FC1-580559923DC6}" type="pres">
      <dgm:prSet presAssocID="{031CF546-BD70-4222-92F6-277B3505BC60}" presName="iconRect" presStyleLbl="node1" presStyleIdx="3" presStyleCnt="5"/>
      <dgm:spPr>
        <a:blipFill>
          <a:blip xmlns:r="http://schemas.openxmlformats.org/officeDocument/2006/relationships" r:embed="rId7"/>
          <a:srcRect/>
          <a:stretch>
            <a:fillRect/>
          </a:stretch>
        </a:blipFill>
        <a:ln>
          <a:noFill/>
        </a:ln>
      </dgm:spPr>
    </dgm:pt>
    <dgm:pt modelId="{A1E98250-40CE-4A5A-B4CE-B69A9D954A6A}" type="pres">
      <dgm:prSet presAssocID="{031CF546-BD70-4222-92F6-277B3505BC60}" presName="spaceRect" presStyleCnt="0"/>
      <dgm:spPr/>
    </dgm:pt>
    <dgm:pt modelId="{64962988-84BB-4934-AA6D-3CC829E2D90F}" type="pres">
      <dgm:prSet presAssocID="{031CF546-BD70-4222-92F6-277B3505BC60}" presName="parTx" presStyleLbl="revTx" presStyleIdx="3" presStyleCnt="5">
        <dgm:presLayoutVars>
          <dgm:chMax val="0"/>
          <dgm:chPref val="0"/>
        </dgm:presLayoutVars>
      </dgm:prSet>
      <dgm:spPr/>
    </dgm:pt>
    <dgm:pt modelId="{8D9959FC-7FF7-4524-BFFF-0780BD4BAC0F}" type="pres">
      <dgm:prSet presAssocID="{ED0BF114-0E74-4B42-B16A-D233C03749BC}" presName="sibTrans" presStyleCnt="0"/>
      <dgm:spPr/>
    </dgm:pt>
    <dgm:pt modelId="{94CE0037-AFD8-4D64-951A-D45F45E7CC0D}" type="pres">
      <dgm:prSet presAssocID="{626B0BBB-51C1-4034-AFED-AEA410AB9550}" presName="compNode" presStyleCnt="0"/>
      <dgm:spPr/>
    </dgm:pt>
    <dgm:pt modelId="{AB2CE203-7376-40E6-911B-DAE94CB667C0}" type="pres">
      <dgm:prSet presAssocID="{626B0BBB-51C1-4034-AFED-AEA410AB9550}" presName="bgRect" presStyleLbl="bgShp" presStyleIdx="4" presStyleCnt="5"/>
      <dgm:spPr/>
    </dgm:pt>
    <dgm:pt modelId="{02D8848D-0B94-4906-A249-641AC8641375}" type="pres">
      <dgm:prSet presAssocID="{626B0BBB-51C1-4034-AFED-AEA410AB9550}" presName="iconRect" presStyleLbl="node1" presStyleIdx="4"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Chat"/>
        </a:ext>
      </dgm:extLst>
    </dgm:pt>
    <dgm:pt modelId="{6E94412A-4637-4E2C-A9E6-DF6B8994D5A6}" type="pres">
      <dgm:prSet presAssocID="{626B0BBB-51C1-4034-AFED-AEA410AB9550}" presName="spaceRect" presStyleCnt="0"/>
      <dgm:spPr/>
    </dgm:pt>
    <dgm:pt modelId="{6C1C0B7B-6A6D-4312-B4C5-9EFA3A1E4E2D}" type="pres">
      <dgm:prSet presAssocID="{626B0BBB-51C1-4034-AFED-AEA410AB9550}" presName="parTx" presStyleLbl="revTx" presStyleIdx="4" presStyleCnt="5">
        <dgm:presLayoutVars>
          <dgm:chMax val="0"/>
          <dgm:chPref val="0"/>
        </dgm:presLayoutVars>
      </dgm:prSet>
      <dgm:spPr/>
    </dgm:pt>
  </dgm:ptLst>
  <dgm:cxnLst>
    <dgm:cxn modelId="{93D0F00B-FD98-494F-8C41-628944D3116A}" srcId="{B5CC4F80-8B70-4D4B-9054-827A6F4212F8}" destId="{6A623131-71EF-4EE7-91DE-24EBF5E6743F}" srcOrd="0" destOrd="0" parTransId="{1E0B9A86-EBE5-40E2-AE9A-9464F68C5F38}" sibTransId="{AA6C011B-2D58-4A6E-B563-9B1FD9E60A2C}"/>
    <dgm:cxn modelId="{1C8BD65B-8EBF-4F81-A0EF-8A59DCEC8E96}" srcId="{B5CC4F80-8B70-4D4B-9054-827A6F4212F8}" destId="{7D3D881F-8333-4ECD-93E3-CEA17DA06277}" srcOrd="2" destOrd="0" parTransId="{6DB990C1-1EC9-49F5-9A1E-6A249EBB83E7}" sibTransId="{8AEE81F9-E293-49A5-851C-11F31A292C3E}"/>
    <dgm:cxn modelId="{B3978C43-2C31-4DDD-B3FB-218AB25487C7}" type="presOf" srcId="{031CF546-BD70-4222-92F6-277B3505BC60}" destId="{64962988-84BB-4934-AA6D-3CC829E2D90F}" srcOrd="0" destOrd="0" presId="urn:microsoft.com/office/officeart/2018/2/layout/IconVerticalSolidList"/>
    <dgm:cxn modelId="{37912245-19F3-4A7E-AAD7-A3849E8D9789}" type="presOf" srcId="{6A623131-71EF-4EE7-91DE-24EBF5E6743F}" destId="{DDA4E6FC-201C-49FA-904F-EAC216F17577}" srcOrd="0" destOrd="0" presId="urn:microsoft.com/office/officeart/2018/2/layout/IconVerticalSolidList"/>
    <dgm:cxn modelId="{9EED5C69-1048-4D06-B6D4-7F8107A99990}" srcId="{B5CC4F80-8B70-4D4B-9054-827A6F4212F8}" destId="{031CF546-BD70-4222-92F6-277B3505BC60}" srcOrd="3" destOrd="0" parTransId="{184A63D2-3926-4892-90E0-BF739EB13E9D}" sibTransId="{ED0BF114-0E74-4B42-B16A-D233C03749BC}"/>
    <dgm:cxn modelId="{BC011950-0358-45DD-807D-2845C4BEAAD9}" type="presOf" srcId="{B5CC4F80-8B70-4D4B-9054-827A6F4212F8}" destId="{BDD4333A-1A9B-4537-9862-8B7906B91B48}" srcOrd="0" destOrd="0" presId="urn:microsoft.com/office/officeart/2018/2/layout/IconVerticalSolidList"/>
    <dgm:cxn modelId="{BF15CE50-AC7E-4194-A105-244F6D4C6B4C}" srcId="{B5CC4F80-8B70-4D4B-9054-827A6F4212F8}" destId="{E463AC3B-8FD1-416E-AC62-4286DEAF969C}" srcOrd="1" destOrd="0" parTransId="{25EBF14F-47F5-46F9-A882-05BBAB667BEA}" sibTransId="{CA466012-ABB1-46D2-9EA9-CB1F6BAB1FC6}"/>
    <dgm:cxn modelId="{37E19BA0-A84D-42F2-9C0E-17867831E75F}" srcId="{B5CC4F80-8B70-4D4B-9054-827A6F4212F8}" destId="{626B0BBB-51C1-4034-AFED-AEA410AB9550}" srcOrd="4" destOrd="0" parTransId="{20C66451-8D00-41EE-A41E-9E1EBED9DA3B}" sibTransId="{062FBE49-A155-4AF6-B87F-CDD9E05B9355}"/>
    <dgm:cxn modelId="{92332ABC-6CAF-4F02-9648-47B7C832B18D}" type="presOf" srcId="{7D3D881F-8333-4ECD-93E3-CEA17DA06277}" destId="{7BE00A79-87FB-4E53-ACFA-134D8D40D8D3}" srcOrd="0" destOrd="0" presId="urn:microsoft.com/office/officeart/2018/2/layout/IconVerticalSolidList"/>
    <dgm:cxn modelId="{9AE4B3C1-E8F6-46A0-8250-8E02881B663E}" type="presOf" srcId="{626B0BBB-51C1-4034-AFED-AEA410AB9550}" destId="{6C1C0B7B-6A6D-4312-B4C5-9EFA3A1E4E2D}" srcOrd="0" destOrd="0" presId="urn:microsoft.com/office/officeart/2018/2/layout/IconVerticalSolidList"/>
    <dgm:cxn modelId="{F2AE41CE-835B-4DAF-85F9-9105DEAB8B67}" type="presOf" srcId="{E463AC3B-8FD1-416E-AC62-4286DEAF969C}" destId="{5C72AE07-E496-4DDC-BD8A-096A2C773DBE}" srcOrd="0" destOrd="0" presId="urn:microsoft.com/office/officeart/2018/2/layout/IconVerticalSolidList"/>
    <dgm:cxn modelId="{DE4ABAFD-C12A-446A-B13E-9E9C738CBC62}" type="presParOf" srcId="{BDD4333A-1A9B-4537-9862-8B7906B91B48}" destId="{FDE97CB3-08B2-4DFE-BA84-E59BE61540C1}" srcOrd="0" destOrd="0" presId="urn:microsoft.com/office/officeart/2018/2/layout/IconVerticalSolidList"/>
    <dgm:cxn modelId="{3F70C1BF-3407-4236-9B67-1FC92D22B60E}" type="presParOf" srcId="{FDE97CB3-08B2-4DFE-BA84-E59BE61540C1}" destId="{5D3A371E-3901-467B-95D6-1B7F3F4FA7D7}" srcOrd="0" destOrd="0" presId="urn:microsoft.com/office/officeart/2018/2/layout/IconVerticalSolidList"/>
    <dgm:cxn modelId="{DBA6BAB7-163C-4775-B785-A3D7FCB2EA51}" type="presParOf" srcId="{FDE97CB3-08B2-4DFE-BA84-E59BE61540C1}" destId="{BD676F68-B2C0-49E2-88BE-0A8320560076}" srcOrd="1" destOrd="0" presId="urn:microsoft.com/office/officeart/2018/2/layout/IconVerticalSolidList"/>
    <dgm:cxn modelId="{9B9B11F8-C174-4E88-88EF-236EC05C6924}" type="presParOf" srcId="{FDE97CB3-08B2-4DFE-BA84-E59BE61540C1}" destId="{633FCFF5-606C-43C0-9254-28985837ED53}" srcOrd="2" destOrd="0" presId="urn:microsoft.com/office/officeart/2018/2/layout/IconVerticalSolidList"/>
    <dgm:cxn modelId="{8A310653-BCCC-43F0-8F79-94769FDB9582}" type="presParOf" srcId="{FDE97CB3-08B2-4DFE-BA84-E59BE61540C1}" destId="{DDA4E6FC-201C-49FA-904F-EAC216F17577}" srcOrd="3" destOrd="0" presId="urn:microsoft.com/office/officeart/2018/2/layout/IconVerticalSolidList"/>
    <dgm:cxn modelId="{C1726F80-957E-43F6-9B46-4C5829B51544}" type="presParOf" srcId="{BDD4333A-1A9B-4537-9862-8B7906B91B48}" destId="{BA176835-2708-4C2A-AC72-BDD8B124FA62}" srcOrd="1" destOrd="0" presId="urn:microsoft.com/office/officeart/2018/2/layout/IconVerticalSolidList"/>
    <dgm:cxn modelId="{7219BEA5-BF44-47AA-9C08-865CE3E47B6A}" type="presParOf" srcId="{BDD4333A-1A9B-4537-9862-8B7906B91B48}" destId="{05BC8DD9-8AAF-4632-991B-9CD4AED420FB}" srcOrd="2" destOrd="0" presId="urn:microsoft.com/office/officeart/2018/2/layout/IconVerticalSolidList"/>
    <dgm:cxn modelId="{177DD30D-FB90-4F34-972D-EB3F33D36AB7}" type="presParOf" srcId="{05BC8DD9-8AAF-4632-991B-9CD4AED420FB}" destId="{D4FB6D4D-C219-4310-9FDD-B9752BE8A166}" srcOrd="0" destOrd="0" presId="urn:microsoft.com/office/officeart/2018/2/layout/IconVerticalSolidList"/>
    <dgm:cxn modelId="{9706E603-073E-4CBE-8BB4-13AEE13AB3ED}" type="presParOf" srcId="{05BC8DD9-8AAF-4632-991B-9CD4AED420FB}" destId="{582FC06F-A22D-425E-9281-AC1CBC9410C4}" srcOrd="1" destOrd="0" presId="urn:microsoft.com/office/officeart/2018/2/layout/IconVerticalSolidList"/>
    <dgm:cxn modelId="{6C74F964-EABD-467D-9AC6-F9C73E1EE0AC}" type="presParOf" srcId="{05BC8DD9-8AAF-4632-991B-9CD4AED420FB}" destId="{BB3740FB-DB75-4B61-80D0-9917098B71E1}" srcOrd="2" destOrd="0" presId="urn:microsoft.com/office/officeart/2018/2/layout/IconVerticalSolidList"/>
    <dgm:cxn modelId="{E0EDE13D-C9F3-485F-AD3D-4D1B4816A178}" type="presParOf" srcId="{05BC8DD9-8AAF-4632-991B-9CD4AED420FB}" destId="{5C72AE07-E496-4DDC-BD8A-096A2C773DBE}" srcOrd="3" destOrd="0" presId="urn:microsoft.com/office/officeart/2018/2/layout/IconVerticalSolidList"/>
    <dgm:cxn modelId="{E9F58C4C-5687-4A68-9A7E-512ED5C06B29}" type="presParOf" srcId="{BDD4333A-1A9B-4537-9862-8B7906B91B48}" destId="{39057856-F945-44CA-B15A-901E03E0D1B2}" srcOrd="3" destOrd="0" presId="urn:microsoft.com/office/officeart/2018/2/layout/IconVerticalSolidList"/>
    <dgm:cxn modelId="{B979B2EB-B718-4A00-B0FE-46E771641DCA}" type="presParOf" srcId="{BDD4333A-1A9B-4537-9862-8B7906B91B48}" destId="{82453546-C341-450C-9C80-612442A1355A}" srcOrd="4" destOrd="0" presId="urn:microsoft.com/office/officeart/2018/2/layout/IconVerticalSolidList"/>
    <dgm:cxn modelId="{A1296058-3001-402E-B5F4-ABBC26CE2A9F}" type="presParOf" srcId="{82453546-C341-450C-9C80-612442A1355A}" destId="{C9890AA2-1AD4-411D-A89E-7B41CC35A735}" srcOrd="0" destOrd="0" presId="urn:microsoft.com/office/officeart/2018/2/layout/IconVerticalSolidList"/>
    <dgm:cxn modelId="{81E4F4AD-8DA1-4924-8D36-5F814E2BAC73}" type="presParOf" srcId="{82453546-C341-450C-9C80-612442A1355A}" destId="{2AC73F04-5B98-4226-B5C3-0714A3DE0A99}" srcOrd="1" destOrd="0" presId="urn:microsoft.com/office/officeart/2018/2/layout/IconVerticalSolidList"/>
    <dgm:cxn modelId="{75F5753E-AF4E-4F0C-826E-5FE95AA744A4}" type="presParOf" srcId="{82453546-C341-450C-9C80-612442A1355A}" destId="{BEA66D09-0C2D-49F7-AD43-25BA0406B3E7}" srcOrd="2" destOrd="0" presId="urn:microsoft.com/office/officeart/2018/2/layout/IconVerticalSolidList"/>
    <dgm:cxn modelId="{70E67269-325E-49EC-A766-5786504AB849}" type="presParOf" srcId="{82453546-C341-450C-9C80-612442A1355A}" destId="{7BE00A79-87FB-4E53-ACFA-134D8D40D8D3}" srcOrd="3" destOrd="0" presId="urn:microsoft.com/office/officeart/2018/2/layout/IconVerticalSolidList"/>
    <dgm:cxn modelId="{6C51C14B-8324-4381-9D6D-6A5BAD6BC9DF}" type="presParOf" srcId="{BDD4333A-1A9B-4537-9862-8B7906B91B48}" destId="{CA053F87-0C1F-4CE9-89EC-10B91F1CC330}" srcOrd="5" destOrd="0" presId="urn:microsoft.com/office/officeart/2018/2/layout/IconVerticalSolidList"/>
    <dgm:cxn modelId="{6CCF1808-90A8-4FA7-A5E7-7A7AF7F56F3D}" type="presParOf" srcId="{BDD4333A-1A9B-4537-9862-8B7906B91B48}" destId="{97114215-2D1C-4F7B-BAD7-966DEA063F5C}" srcOrd="6" destOrd="0" presId="urn:microsoft.com/office/officeart/2018/2/layout/IconVerticalSolidList"/>
    <dgm:cxn modelId="{0B8C7BD1-5F62-48E1-8CFB-648123904A86}" type="presParOf" srcId="{97114215-2D1C-4F7B-BAD7-966DEA063F5C}" destId="{B2912AB1-9165-426F-A0D0-A41AC4605E19}" srcOrd="0" destOrd="0" presId="urn:microsoft.com/office/officeart/2018/2/layout/IconVerticalSolidList"/>
    <dgm:cxn modelId="{F72FD98E-FFAE-4E81-BE7D-D83ECE1BA3C4}" type="presParOf" srcId="{97114215-2D1C-4F7B-BAD7-966DEA063F5C}" destId="{C37DBA31-F958-46B3-8FC1-580559923DC6}" srcOrd="1" destOrd="0" presId="urn:microsoft.com/office/officeart/2018/2/layout/IconVerticalSolidList"/>
    <dgm:cxn modelId="{68DED55A-DBEE-40FB-9ABA-339697C30E6B}" type="presParOf" srcId="{97114215-2D1C-4F7B-BAD7-966DEA063F5C}" destId="{A1E98250-40CE-4A5A-B4CE-B69A9D954A6A}" srcOrd="2" destOrd="0" presId="urn:microsoft.com/office/officeart/2018/2/layout/IconVerticalSolidList"/>
    <dgm:cxn modelId="{A05EBB80-AB45-49EA-9EBD-C3DD582379BB}" type="presParOf" srcId="{97114215-2D1C-4F7B-BAD7-966DEA063F5C}" destId="{64962988-84BB-4934-AA6D-3CC829E2D90F}" srcOrd="3" destOrd="0" presId="urn:microsoft.com/office/officeart/2018/2/layout/IconVerticalSolidList"/>
    <dgm:cxn modelId="{C77C9BEC-3EB3-4C99-9B89-8EF884A18A62}" type="presParOf" srcId="{BDD4333A-1A9B-4537-9862-8B7906B91B48}" destId="{8D9959FC-7FF7-4524-BFFF-0780BD4BAC0F}" srcOrd="7" destOrd="0" presId="urn:microsoft.com/office/officeart/2018/2/layout/IconVerticalSolidList"/>
    <dgm:cxn modelId="{1DF1B450-EAB6-49DE-BE24-1461C88C8442}" type="presParOf" srcId="{BDD4333A-1A9B-4537-9862-8B7906B91B48}" destId="{94CE0037-AFD8-4D64-951A-D45F45E7CC0D}" srcOrd="8" destOrd="0" presId="urn:microsoft.com/office/officeart/2018/2/layout/IconVerticalSolidList"/>
    <dgm:cxn modelId="{38E89E56-6D7C-4932-AADA-9C3B3F953DDF}" type="presParOf" srcId="{94CE0037-AFD8-4D64-951A-D45F45E7CC0D}" destId="{AB2CE203-7376-40E6-911B-DAE94CB667C0}" srcOrd="0" destOrd="0" presId="urn:microsoft.com/office/officeart/2018/2/layout/IconVerticalSolidList"/>
    <dgm:cxn modelId="{9AE79158-0C4D-4C32-8E96-5709BAFEFD58}" type="presParOf" srcId="{94CE0037-AFD8-4D64-951A-D45F45E7CC0D}" destId="{02D8848D-0B94-4906-A249-641AC8641375}" srcOrd="1" destOrd="0" presId="urn:microsoft.com/office/officeart/2018/2/layout/IconVerticalSolidList"/>
    <dgm:cxn modelId="{76B7713D-56E7-418F-8ACB-8EBBB3A43943}" type="presParOf" srcId="{94CE0037-AFD8-4D64-951A-D45F45E7CC0D}" destId="{6E94412A-4637-4E2C-A9E6-DF6B8994D5A6}" srcOrd="2" destOrd="0" presId="urn:microsoft.com/office/officeart/2018/2/layout/IconVerticalSolidList"/>
    <dgm:cxn modelId="{9A15F5E1-149F-4F7F-B660-05CD7F63A33F}" type="presParOf" srcId="{94CE0037-AFD8-4D64-951A-D45F45E7CC0D}" destId="{6C1C0B7B-6A6D-4312-B4C5-9EFA3A1E4E2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2B1BD7-D7FA-45A3-8E3B-A02B53BC1EF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C568EBB-7880-4199-A371-788E931D75F3}">
      <dgm:prSet/>
      <dgm:spPr/>
      <dgm:t>
        <a:bodyPr/>
        <a:lstStyle/>
        <a:p>
          <a:pPr>
            <a:lnSpc>
              <a:spcPct val="100000"/>
            </a:lnSpc>
          </a:pPr>
          <a:r>
            <a:rPr lang="en-US" i="1"/>
            <a:t>What actions do you want to explore to amend the Downtown Zoning?</a:t>
          </a:r>
          <a:r>
            <a:rPr lang="en-US"/>
            <a:t> </a:t>
          </a:r>
        </a:p>
      </dgm:t>
    </dgm:pt>
    <dgm:pt modelId="{EFE2ABB1-F9D2-4EB5-907F-D0BF0DFDC0E1}" type="parTrans" cxnId="{DB34C229-1CCE-4C5B-80A8-C13830D9603C}">
      <dgm:prSet/>
      <dgm:spPr/>
      <dgm:t>
        <a:bodyPr/>
        <a:lstStyle/>
        <a:p>
          <a:endParaRPr lang="en-US"/>
        </a:p>
      </dgm:t>
    </dgm:pt>
    <dgm:pt modelId="{70C3BAC9-FD70-4030-835C-9993FDD9073A}" type="sibTrans" cxnId="{DB34C229-1CCE-4C5B-80A8-C13830D9603C}">
      <dgm:prSet/>
      <dgm:spPr/>
      <dgm:t>
        <a:bodyPr/>
        <a:lstStyle/>
        <a:p>
          <a:endParaRPr lang="en-US"/>
        </a:p>
      </dgm:t>
    </dgm:pt>
    <dgm:pt modelId="{25343241-BF26-424B-9F13-8093E3AE3B38}">
      <dgm:prSet/>
      <dgm:spPr/>
      <dgm:t>
        <a:bodyPr/>
        <a:lstStyle/>
        <a:p>
          <a:pPr>
            <a:lnSpc>
              <a:spcPct val="100000"/>
            </a:lnSpc>
          </a:pPr>
          <a:r>
            <a:rPr lang="en-US" i="1" dirty="0"/>
            <a:t>What additional data or research is needed?</a:t>
          </a:r>
          <a:r>
            <a:rPr lang="en-US" dirty="0"/>
            <a:t> </a:t>
          </a:r>
        </a:p>
      </dgm:t>
    </dgm:pt>
    <dgm:pt modelId="{9DB2D4B9-2AA3-4A43-B041-BED274D49D61}" type="parTrans" cxnId="{D505455C-C831-4B67-86C1-E4C5D7F877AD}">
      <dgm:prSet/>
      <dgm:spPr/>
      <dgm:t>
        <a:bodyPr/>
        <a:lstStyle/>
        <a:p>
          <a:endParaRPr lang="en-US"/>
        </a:p>
      </dgm:t>
    </dgm:pt>
    <dgm:pt modelId="{A115497D-F26F-4AE7-B57E-776ABA57AF9F}" type="sibTrans" cxnId="{D505455C-C831-4B67-86C1-E4C5D7F877AD}">
      <dgm:prSet/>
      <dgm:spPr/>
      <dgm:t>
        <a:bodyPr/>
        <a:lstStyle/>
        <a:p>
          <a:endParaRPr lang="en-US"/>
        </a:p>
      </dgm:t>
    </dgm:pt>
    <dgm:pt modelId="{4BB55D1F-E90D-4C86-8DF7-9A3E17F074D0}">
      <dgm:prSet/>
      <dgm:spPr/>
      <dgm:t>
        <a:bodyPr/>
        <a:lstStyle/>
        <a:p>
          <a:pPr>
            <a:lnSpc>
              <a:spcPct val="100000"/>
            </a:lnSpc>
          </a:pPr>
          <a:r>
            <a:rPr lang="en-US" i="1"/>
            <a:t>What stakeholders should be consulted once a menu of possible options has been determined by you?</a:t>
          </a:r>
          <a:r>
            <a:rPr lang="en-US"/>
            <a:t> </a:t>
          </a:r>
        </a:p>
      </dgm:t>
    </dgm:pt>
    <dgm:pt modelId="{760E54F2-35D6-4E9F-A674-346D81E190E4}" type="parTrans" cxnId="{E0D06D2E-DB67-4647-AE9B-493E7999351C}">
      <dgm:prSet/>
      <dgm:spPr/>
      <dgm:t>
        <a:bodyPr/>
        <a:lstStyle/>
        <a:p>
          <a:endParaRPr lang="en-US"/>
        </a:p>
      </dgm:t>
    </dgm:pt>
    <dgm:pt modelId="{5B67B9AE-C355-4907-966B-69C5FC1638FD}" type="sibTrans" cxnId="{E0D06D2E-DB67-4647-AE9B-493E7999351C}">
      <dgm:prSet/>
      <dgm:spPr/>
      <dgm:t>
        <a:bodyPr/>
        <a:lstStyle/>
        <a:p>
          <a:endParaRPr lang="en-US"/>
        </a:p>
      </dgm:t>
    </dgm:pt>
    <dgm:pt modelId="{E54063AC-9C93-4CD4-A1A7-036E7120B622}" type="pres">
      <dgm:prSet presAssocID="{A32B1BD7-D7FA-45A3-8E3B-A02B53BC1EF0}" presName="root" presStyleCnt="0">
        <dgm:presLayoutVars>
          <dgm:dir/>
          <dgm:resizeHandles val="exact"/>
        </dgm:presLayoutVars>
      </dgm:prSet>
      <dgm:spPr/>
    </dgm:pt>
    <dgm:pt modelId="{CE54DC99-12CD-4B41-9C5F-88A34EF8C642}" type="pres">
      <dgm:prSet presAssocID="{EC568EBB-7880-4199-A371-788E931D75F3}" presName="compNode" presStyleCnt="0"/>
      <dgm:spPr/>
    </dgm:pt>
    <dgm:pt modelId="{D0CEBD50-6E83-4529-AFF6-C61CD85FFE06}" type="pres">
      <dgm:prSet presAssocID="{EC568EBB-7880-4199-A371-788E931D75F3}" presName="bgRect" presStyleLbl="bgShp" presStyleIdx="0" presStyleCnt="3"/>
      <dgm:spPr/>
    </dgm:pt>
    <dgm:pt modelId="{40508F7F-924F-4EE7-B247-10B898138843}" type="pres">
      <dgm:prSet presAssocID="{EC568EBB-7880-4199-A371-788E931D75F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y"/>
        </a:ext>
      </dgm:extLst>
    </dgm:pt>
    <dgm:pt modelId="{BA96471E-5166-4834-9014-AC03CC1140DF}" type="pres">
      <dgm:prSet presAssocID="{EC568EBB-7880-4199-A371-788E931D75F3}" presName="spaceRect" presStyleCnt="0"/>
      <dgm:spPr/>
    </dgm:pt>
    <dgm:pt modelId="{8D088E4E-FC63-4E63-A178-7F0A7DC1518C}" type="pres">
      <dgm:prSet presAssocID="{EC568EBB-7880-4199-A371-788E931D75F3}" presName="parTx" presStyleLbl="revTx" presStyleIdx="0" presStyleCnt="3">
        <dgm:presLayoutVars>
          <dgm:chMax val="0"/>
          <dgm:chPref val="0"/>
        </dgm:presLayoutVars>
      </dgm:prSet>
      <dgm:spPr/>
    </dgm:pt>
    <dgm:pt modelId="{F5E90DBA-8F39-4BCF-BE49-6FC71C134C6F}" type="pres">
      <dgm:prSet presAssocID="{70C3BAC9-FD70-4030-835C-9993FDD9073A}" presName="sibTrans" presStyleCnt="0"/>
      <dgm:spPr/>
    </dgm:pt>
    <dgm:pt modelId="{DA9A5BA2-134B-44E2-BF51-A280E5B8CDD6}" type="pres">
      <dgm:prSet presAssocID="{25343241-BF26-424B-9F13-8093E3AE3B38}" presName="compNode" presStyleCnt="0"/>
      <dgm:spPr/>
    </dgm:pt>
    <dgm:pt modelId="{C443042B-921B-41C8-9833-C33941B2F128}" type="pres">
      <dgm:prSet presAssocID="{25343241-BF26-424B-9F13-8093E3AE3B38}" presName="bgRect" presStyleLbl="bgShp" presStyleIdx="1" presStyleCnt="3"/>
      <dgm:spPr/>
    </dgm:pt>
    <dgm:pt modelId="{B454AA5A-DA08-418F-A167-12715D32F357}" type="pres">
      <dgm:prSet presAssocID="{25343241-BF26-424B-9F13-8093E3AE3B3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icroscope"/>
        </a:ext>
      </dgm:extLst>
    </dgm:pt>
    <dgm:pt modelId="{50DE4885-BE7F-4795-9806-19589A7BF215}" type="pres">
      <dgm:prSet presAssocID="{25343241-BF26-424B-9F13-8093E3AE3B38}" presName="spaceRect" presStyleCnt="0"/>
      <dgm:spPr/>
    </dgm:pt>
    <dgm:pt modelId="{F83C1402-9E3F-499E-A98C-A4AA4CB7908D}" type="pres">
      <dgm:prSet presAssocID="{25343241-BF26-424B-9F13-8093E3AE3B38}" presName="parTx" presStyleLbl="revTx" presStyleIdx="1" presStyleCnt="3">
        <dgm:presLayoutVars>
          <dgm:chMax val="0"/>
          <dgm:chPref val="0"/>
        </dgm:presLayoutVars>
      </dgm:prSet>
      <dgm:spPr/>
    </dgm:pt>
    <dgm:pt modelId="{AD585688-41BA-44EB-9582-1E3F4BD196DD}" type="pres">
      <dgm:prSet presAssocID="{A115497D-F26F-4AE7-B57E-776ABA57AF9F}" presName="sibTrans" presStyleCnt="0"/>
      <dgm:spPr/>
    </dgm:pt>
    <dgm:pt modelId="{22BF9D0D-E648-4EF1-A9F9-F1A5B009354F}" type="pres">
      <dgm:prSet presAssocID="{4BB55D1F-E90D-4C86-8DF7-9A3E17F074D0}" presName="compNode" presStyleCnt="0"/>
      <dgm:spPr/>
    </dgm:pt>
    <dgm:pt modelId="{FE5FBC73-EAC3-44D1-9F52-5C9A2C72ACBE}" type="pres">
      <dgm:prSet presAssocID="{4BB55D1F-E90D-4C86-8DF7-9A3E17F074D0}" presName="bgRect" presStyleLbl="bgShp" presStyleIdx="2" presStyleCnt="3"/>
      <dgm:spPr/>
    </dgm:pt>
    <dgm:pt modelId="{D16F67B9-68A4-4839-9DAF-3C9568F41432}" type="pres">
      <dgm:prSet presAssocID="{4BB55D1F-E90D-4C86-8DF7-9A3E17F074D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ard Room"/>
        </a:ext>
      </dgm:extLst>
    </dgm:pt>
    <dgm:pt modelId="{04D67710-203A-40A0-B602-B6AA4EA64187}" type="pres">
      <dgm:prSet presAssocID="{4BB55D1F-E90D-4C86-8DF7-9A3E17F074D0}" presName="spaceRect" presStyleCnt="0"/>
      <dgm:spPr/>
    </dgm:pt>
    <dgm:pt modelId="{E5BCB683-C4C9-4999-BFC1-FB56F32632C4}" type="pres">
      <dgm:prSet presAssocID="{4BB55D1F-E90D-4C86-8DF7-9A3E17F074D0}" presName="parTx" presStyleLbl="revTx" presStyleIdx="2" presStyleCnt="3">
        <dgm:presLayoutVars>
          <dgm:chMax val="0"/>
          <dgm:chPref val="0"/>
        </dgm:presLayoutVars>
      </dgm:prSet>
      <dgm:spPr/>
    </dgm:pt>
  </dgm:ptLst>
  <dgm:cxnLst>
    <dgm:cxn modelId="{D362F607-36CB-403B-9FF0-6C6458DB540D}" type="presOf" srcId="{4BB55D1F-E90D-4C86-8DF7-9A3E17F074D0}" destId="{E5BCB683-C4C9-4999-BFC1-FB56F32632C4}" srcOrd="0" destOrd="0" presId="urn:microsoft.com/office/officeart/2018/2/layout/IconVerticalSolidList"/>
    <dgm:cxn modelId="{D673AA16-8A8E-4C7B-AD9E-D1F13B298A09}" type="presOf" srcId="{EC568EBB-7880-4199-A371-788E931D75F3}" destId="{8D088E4E-FC63-4E63-A178-7F0A7DC1518C}" srcOrd="0" destOrd="0" presId="urn:microsoft.com/office/officeart/2018/2/layout/IconVerticalSolidList"/>
    <dgm:cxn modelId="{DB34C229-1CCE-4C5B-80A8-C13830D9603C}" srcId="{A32B1BD7-D7FA-45A3-8E3B-A02B53BC1EF0}" destId="{EC568EBB-7880-4199-A371-788E931D75F3}" srcOrd="0" destOrd="0" parTransId="{EFE2ABB1-F9D2-4EB5-907F-D0BF0DFDC0E1}" sibTransId="{70C3BAC9-FD70-4030-835C-9993FDD9073A}"/>
    <dgm:cxn modelId="{E0D06D2E-DB67-4647-AE9B-493E7999351C}" srcId="{A32B1BD7-D7FA-45A3-8E3B-A02B53BC1EF0}" destId="{4BB55D1F-E90D-4C86-8DF7-9A3E17F074D0}" srcOrd="2" destOrd="0" parTransId="{760E54F2-35D6-4E9F-A674-346D81E190E4}" sibTransId="{5B67B9AE-C355-4907-966B-69C5FC1638FD}"/>
    <dgm:cxn modelId="{D505455C-C831-4B67-86C1-E4C5D7F877AD}" srcId="{A32B1BD7-D7FA-45A3-8E3B-A02B53BC1EF0}" destId="{25343241-BF26-424B-9F13-8093E3AE3B38}" srcOrd="1" destOrd="0" parTransId="{9DB2D4B9-2AA3-4A43-B041-BED274D49D61}" sibTransId="{A115497D-F26F-4AE7-B57E-776ABA57AF9F}"/>
    <dgm:cxn modelId="{65307096-D683-4876-9471-04079623DFEC}" type="presOf" srcId="{25343241-BF26-424B-9F13-8093E3AE3B38}" destId="{F83C1402-9E3F-499E-A98C-A4AA4CB7908D}" srcOrd="0" destOrd="0" presId="urn:microsoft.com/office/officeart/2018/2/layout/IconVerticalSolidList"/>
    <dgm:cxn modelId="{B27FD8E1-F473-403B-A7B7-4D81587D9C0E}" type="presOf" srcId="{A32B1BD7-D7FA-45A3-8E3B-A02B53BC1EF0}" destId="{E54063AC-9C93-4CD4-A1A7-036E7120B622}" srcOrd="0" destOrd="0" presId="urn:microsoft.com/office/officeart/2018/2/layout/IconVerticalSolidList"/>
    <dgm:cxn modelId="{927131D5-C6B3-4355-8AF8-20D6E2D43FE2}" type="presParOf" srcId="{E54063AC-9C93-4CD4-A1A7-036E7120B622}" destId="{CE54DC99-12CD-4B41-9C5F-88A34EF8C642}" srcOrd="0" destOrd="0" presId="urn:microsoft.com/office/officeart/2018/2/layout/IconVerticalSolidList"/>
    <dgm:cxn modelId="{5785F44E-3EFE-48F7-92D4-4104B965919A}" type="presParOf" srcId="{CE54DC99-12CD-4B41-9C5F-88A34EF8C642}" destId="{D0CEBD50-6E83-4529-AFF6-C61CD85FFE06}" srcOrd="0" destOrd="0" presId="urn:microsoft.com/office/officeart/2018/2/layout/IconVerticalSolidList"/>
    <dgm:cxn modelId="{98616938-C64F-4817-8DBD-CBF6A260E556}" type="presParOf" srcId="{CE54DC99-12CD-4B41-9C5F-88A34EF8C642}" destId="{40508F7F-924F-4EE7-B247-10B898138843}" srcOrd="1" destOrd="0" presId="urn:microsoft.com/office/officeart/2018/2/layout/IconVerticalSolidList"/>
    <dgm:cxn modelId="{1E373A41-492F-4BE0-802B-7242F29EB21A}" type="presParOf" srcId="{CE54DC99-12CD-4B41-9C5F-88A34EF8C642}" destId="{BA96471E-5166-4834-9014-AC03CC1140DF}" srcOrd="2" destOrd="0" presId="urn:microsoft.com/office/officeart/2018/2/layout/IconVerticalSolidList"/>
    <dgm:cxn modelId="{4D37C1F7-722C-4B6A-B55A-5A230BE76537}" type="presParOf" srcId="{CE54DC99-12CD-4B41-9C5F-88A34EF8C642}" destId="{8D088E4E-FC63-4E63-A178-7F0A7DC1518C}" srcOrd="3" destOrd="0" presId="urn:microsoft.com/office/officeart/2018/2/layout/IconVerticalSolidList"/>
    <dgm:cxn modelId="{E7BB3EF4-2B46-4EC2-9205-AF951E5BD5E2}" type="presParOf" srcId="{E54063AC-9C93-4CD4-A1A7-036E7120B622}" destId="{F5E90DBA-8F39-4BCF-BE49-6FC71C134C6F}" srcOrd="1" destOrd="0" presId="urn:microsoft.com/office/officeart/2018/2/layout/IconVerticalSolidList"/>
    <dgm:cxn modelId="{9FB4B3AD-4CF8-4010-8C04-B193873C0864}" type="presParOf" srcId="{E54063AC-9C93-4CD4-A1A7-036E7120B622}" destId="{DA9A5BA2-134B-44E2-BF51-A280E5B8CDD6}" srcOrd="2" destOrd="0" presId="urn:microsoft.com/office/officeart/2018/2/layout/IconVerticalSolidList"/>
    <dgm:cxn modelId="{C28A6BF5-6359-4DFB-91FD-5E5523DA8AB5}" type="presParOf" srcId="{DA9A5BA2-134B-44E2-BF51-A280E5B8CDD6}" destId="{C443042B-921B-41C8-9833-C33941B2F128}" srcOrd="0" destOrd="0" presId="urn:microsoft.com/office/officeart/2018/2/layout/IconVerticalSolidList"/>
    <dgm:cxn modelId="{6449A332-FBB3-43DA-9FE7-A8B0CB7A59CC}" type="presParOf" srcId="{DA9A5BA2-134B-44E2-BF51-A280E5B8CDD6}" destId="{B454AA5A-DA08-418F-A167-12715D32F357}" srcOrd="1" destOrd="0" presId="urn:microsoft.com/office/officeart/2018/2/layout/IconVerticalSolidList"/>
    <dgm:cxn modelId="{A6E07C77-CA13-4750-99D8-140E0173B0CA}" type="presParOf" srcId="{DA9A5BA2-134B-44E2-BF51-A280E5B8CDD6}" destId="{50DE4885-BE7F-4795-9806-19589A7BF215}" srcOrd="2" destOrd="0" presId="urn:microsoft.com/office/officeart/2018/2/layout/IconVerticalSolidList"/>
    <dgm:cxn modelId="{ABFF63A2-CAFF-4F9A-925C-C04AD060DFFD}" type="presParOf" srcId="{DA9A5BA2-134B-44E2-BF51-A280E5B8CDD6}" destId="{F83C1402-9E3F-499E-A98C-A4AA4CB7908D}" srcOrd="3" destOrd="0" presId="urn:microsoft.com/office/officeart/2018/2/layout/IconVerticalSolidList"/>
    <dgm:cxn modelId="{C17551C7-DEF0-4554-9026-1B2E5C7591C7}" type="presParOf" srcId="{E54063AC-9C93-4CD4-A1A7-036E7120B622}" destId="{AD585688-41BA-44EB-9582-1E3F4BD196DD}" srcOrd="3" destOrd="0" presId="urn:microsoft.com/office/officeart/2018/2/layout/IconVerticalSolidList"/>
    <dgm:cxn modelId="{933DCE39-8BF8-4CD3-8DB3-C7AFD6B5217B}" type="presParOf" srcId="{E54063AC-9C93-4CD4-A1A7-036E7120B622}" destId="{22BF9D0D-E648-4EF1-A9F9-F1A5B009354F}" srcOrd="4" destOrd="0" presId="urn:microsoft.com/office/officeart/2018/2/layout/IconVerticalSolidList"/>
    <dgm:cxn modelId="{A89B5EBA-ABE7-46EF-AB63-30962787EDED}" type="presParOf" srcId="{22BF9D0D-E648-4EF1-A9F9-F1A5B009354F}" destId="{FE5FBC73-EAC3-44D1-9F52-5C9A2C72ACBE}" srcOrd="0" destOrd="0" presId="urn:microsoft.com/office/officeart/2018/2/layout/IconVerticalSolidList"/>
    <dgm:cxn modelId="{93019E4E-0C77-4F10-A28E-992AA5D329B1}" type="presParOf" srcId="{22BF9D0D-E648-4EF1-A9F9-F1A5B009354F}" destId="{D16F67B9-68A4-4839-9DAF-3C9568F41432}" srcOrd="1" destOrd="0" presId="urn:microsoft.com/office/officeart/2018/2/layout/IconVerticalSolidList"/>
    <dgm:cxn modelId="{B8C931B8-F341-42DC-9B07-2BB53D7FAC5F}" type="presParOf" srcId="{22BF9D0D-E648-4EF1-A9F9-F1A5B009354F}" destId="{04D67710-203A-40A0-B602-B6AA4EA64187}" srcOrd="2" destOrd="0" presId="urn:microsoft.com/office/officeart/2018/2/layout/IconVerticalSolidList"/>
    <dgm:cxn modelId="{3D171199-73C3-4CDD-8CDF-CB823841394F}" type="presParOf" srcId="{22BF9D0D-E648-4EF1-A9F9-F1A5B009354F}" destId="{E5BCB683-C4C9-4999-BFC1-FB56F32632C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A371E-3901-467B-95D6-1B7F3F4FA7D7}">
      <dsp:nvSpPr>
        <dsp:cNvPr id="0" name=""/>
        <dsp:cNvSpPr/>
      </dsp:nvSpPr>
      <dsp:spPr>
        <a:xfrm>
          <a:off x="0" y="4474"/>
          <a:ext cx="6023727" cy="9529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676F68-B2C0-49E2-88BE-0A8320560076}">
      <dsp:nvSpPr>
        <dsp:cNvPr id="0" name=""/>
        <dsp:cNvSpPr/>
      </dsp:nvSpPr>
      <dsp:spPr>
        <a:xfrm>
          <a:off x="288274" y="218892"/>
          <a:ext cx="524134" cy="5241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A4E6FC-201C-49FA-904F-EAC216F17577}">
      <dsp:nvSpPr>
        <dsp:cNvPr id="0" name=""/>
        <dsp:cNvSpPr/>
      </dsp:nvSpPr>
      <dsp:spPr>
        <a:xfrm>
          <a:off x="1100683" y="4474"/>
          <a:ext cx="4923043" cy="952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856" tIns="100856" rIns="100856" bIns="100856" numCol="1" spcCol="1270" anchor="ctr" anchorCtr="0">
          <a:noAutofit/>
        </a:bodyPr>
        <a:lstStyle/>
        <a:p>
          <a:pPr marL="0" lvl="0" indent="0" algn="l" defTabSz="844550">
            <a:lnSpc>
              <a:spcPct val="90000"/>
            </a:lnSpc>
            <a:spcBef>
              <a:spcPct val="0"/>
            </a:spcBef>
            <a:spcAft>
              <a:spcPct val="35000"/>
            </a:spcAft>
            <a:buNone/>
          </a:pPr>
          <a:r>
            <a:rPr lang="en-US" sz="1900" kern="1200" dirty="0"/>
            <a:t>City Plans &amp; Policies</a:t>
          </a:r>
        </a:p>
      </dsp:txBody>
      <dsp:txXfrm>
        <a:off x="1100683" y="4474"/>
        <a:ext cx="4923043" cy="952972"/>
      </dsp:txXfrm>
    </dsp:sp>
    <dsp:sp modelId="{D4FB6D4D-C219-4310-9FDD-B9752BE8A166}">
      <dsp:nvSpPr>
        <dsp:cNvPr id="0" name=""/>
        <dsp:cNvSpPr/>
      </dsp:nvSpPr>
      <dsp:spPr>
        <a:xfrm>
          <a:off x="0" y="1195689"/>
          <a:ext cx="6023727" cy="9529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2FC06F-A22D-425E-9281-AC1CBC9410C4}">
      <dsp:nvSpPr>
        <dsp:cNvPr id="0" name=""/>
        <dsp:cNvSpPr/>
      </dsp:nvSpPr>
      <dsp:spPr>
        <a:xfrm>
          <a:off x="288274" y="1410108"/>
          <a:ext cx="524134" cy="5241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72AE07-E496-4DDC-BD8A-096A2C773DBE}">
      <dsp:nvSpPr>
        <dsp:cNvPr id="0" name=""/>
        <dsp:cNvSpPr/>
      </dsp:nvSpPr>
      <dsp:spPr>
        <a:xfrm>
          <a:off x="1100683" y="1195689"/>
          <a:ext cx="4923043" cy="952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856" tIns="100856" rIns="100856" bIns="100856" numCol="1" spcCol="1270" anchor="ctr" anchorCtr="0">
          <a:noAutofit/>
        </a:bodyPr>
        <a:lstStyle/>
        <a:p>
          <a:pPr marL="0" lvl="0" indent="0" algn="l" defTabSz="844550">
            <a:lnSpc>
              <a:spcPct val="90000"/>
            </a:lnSpc>
            <a:spcBef>
              <a:spcPct val="0"/>
            </a:spcBef>
            <a:spcAft>
              <a:spcPct val="35000"/>
            </a:spcAft>
            <a:buNone/>
          </a:pPr>
          <a:r>
            <a:rPr lang="en-US" sz="1900" kern="1200"/>
            <a:t>Projects in the Downtown</a:t>
          </a:r>
        </a:p>
      </dsp:txBody>
      <dsp:txXfrm>
        <a:off x="1100683" y="1195689"/>
        <a:ext cx="4923043" cy="952972"/>
      </dsp:txXfrm>
    </dsp:sp>
    <dsp:sp modelId="{C9890AA2-1AD4-411D-A89E-7B41CC35A735}">
      <dsp:nvSpPr>
        <dsp:cNvPr id="0" name=""/>
        <dsp:cNvSpPr/>
      </dsp:nvSpPr>
      <dsp:spPr>
        <a:xfrm>
          <a:off x="0" y="2386905"/>
          <a:ext cx="6023727" cy="9529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C73F04-5B98-4226-B5C3-0714A3DE0A99}">
      <dsp:nvSpPr>
        <dsp:cNvPr id="0" name=""/>
        <dsp:cNvSpPr/>
      </dsp:nvSpPr>
      <dsp:spPr>
        <a:xfrm>
          <a:off x="288274" y="2601324"/>
          <a:ext cx="524134" cy="5241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E00A79-87FB-4E53-ACFA-134D8D40D8D3}">
      <dsp:nvSpPr>
        <dsp:cNvPr id="0" name=""/>
        <dsp:cNvSpPr/>
      </dsp:nvSpPr>
      <dsp:spPr>
        <a:xfrm>
          <a:off x="1100683" y="2386905"/>
          <a:ext cx="4923043" cy="952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856" tIns="100856" rIns="100856" bIns="100856" numCol="1" spcCol="1270" anchor="ctr" anchorCtr="0">
          <a:noAutofit/>
        </a:bodyPr>
        <a:lstStyle/>
        <a:p>
          <a:pPr marL="0" lvl="0" indent="0" algn="l" defTabSz="844550">
            <a:lnSpc>
              <a:spcPct val="90000"/>
            </a:lnSpc>
            <a:spcBef>
              <a:spcPct val="0"/>
            </a:spcBef>
            <a:spcAft>
              <a:spcPct val="35000"/>
            </a:spcAft>
            <a:buNone/>
          </a:pPr>
          <a:r>
            <a:rPr lang="en-US" sz="1900" kern="1200"/>
            <a:t>Market Data</a:t>
          </a:r>
        </a:p>
      </dsp:txBody>
      <dsp:txXfrm>
        <a:off x="1100683" y="2386905"/>
        <a:ext cx="4923043" cy="952972"/>
      </dsp:txXfrm>
    </dsp:sp>
    <dsp:sp modelId="{B2912AB1-9165-426F-A0D0-A41AC4605E19}">
      <dsp:nvSpPr>
        <dsp:cNvPr id="0" name=""/>
        <dsp:cNvSpPr/>
      </dsp:nvSpPr>
      <dsp:spPr>
        <a:xfrm>
          <a:off x="0" y="3578121"/>
          <a:ext cx="6023727" cy="9529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7DBA31-F958-46B3-8FC1-580559923DC6}">
      <dsp:nvSpPr>
        <dsp:cNvPr id="0" name=""/>
        <dsp:cNvSpPr/>
      </dsp:nvSpPr>
      <dsp:spPr>
        <a:xfrm>
          <a:off x="288274" y="3792540"/>
          <a:ext cx="524134" cy="524134"/>
        </a:xfrm>
        <a:prstGeom prst="rect">
          <a:avLst/>
        </a:prstGeom>
        <a:blipFill>
          <a:blip xmlns:r="http://schemas.openxmlformats.org/officeDocument/2006/relationships" r:embed="rId7"/>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962988-84BB-4934-AA6D-3CC829E2D90F}">
      <dsp:nvSpPr>
        <dsp:cNvPr id="0" name=""/>
        <dsp:cNvSpPr/>
      </dsp:nvSpPr>
      <dsp:spPr>
        <a:xfrm>
          <a:off x="1100683" y="3578121"/>
          <a:ext cx="4923043" cy="952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856" tIns="100856" rIns="100856" bIns="100856" numCol="1" spcCol="1270" anchor="ctr" anchorCtr="0">
          <a:noAutofit/>
        </a:bodyPr>
        <a:lstStyle/>
        <a:p>
          <a:pPr marL="0" lvl="0" indent="0" algn="l" defTabSz="844550">
            <a:lnSpc>
              <a:spcPct val="90000"/>
            </a:lnSpc>
            <a:spcBef>
              <a:spcPct val="0"/>
            </a:spcBef>
            <a:spcAft>
              <a:spcPct val="35000"/>
            </a:spcAft>
            <a:buNone/>
          </a:pPr>
          <a:r>
            <a:rPr lang="en-US" sz="1900" kern="1200"/>
            <a:t>Best Practices in Similar Communities</a:t>
          </a:r>
        </a:p>
      </dsp:txBody>
      <dsp:txXfrm>
        <a:off x="1100683" y="3578121"/>
        <a:ext cx="4923043" cy="952972"/>
      </dsp:txXfrm>
    </dsp:sp>
    <dsp:sp modelId="{AB2CE203-7376-40E6-911B-DAE94CB667C0}">
      <dsp:nvSpPr>
        <dsp:cNvPr id="0" name=""/>
        <dsp:cNvSpPr/>
      </dsp:nvSpPr>
      <dsp:spPr>
        <a:xfrm>
          <a:off x="0" y="4769337"/>
          <a:ext cx="6023727" cy="9529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D8848D-0B94-4906-A249-641AC8641375}">
      <dsp:nvSpPr>
        <dsp:cNvPr id="0" name=""/>
        <dsp:cNvSpPr/>
      </dsp:nvSpPr>
      <dsp:spPr>
        <a:xfrm>
          <a:off x="288274" y="4983756"/>
          <a:ext cx="524134" cy="524134"/>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1C0B7B-6A6D-4312-B4C5-9EFA3A1E4E2D}">
      <dsp:nvSpPr>
        <dsp:cNvPr id="0" name=""/>
        <dsp:cNvSpPr/>
      </dsp:nvSpPr>
      <dsp:spPr>
        <a:xfrm>
          <a:off x="1100683" y="4769337"/>
          <a:ext cx="4923043" cy="952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856" tIns="100856" rIns="100856" bIns="100856" numCol="1" spcCol="1270" anchor="ctr" anchorCtr="0">
          <a:noAutofit/>
        </a:bodyPr>
        <a:lstStyle/>
        <a:p>
          <a:pPr marL="0" lvl="0" indent="0" algn="l" defTabSz="844550">
            <a:lnSpc>
              <a:spcPct val="90000"/>
            </a:lnSpc>
            <a:spcBef>
              <a:spcPct val="0"/>
            </a:spcBef>
            <a:spcAft>
              <a:spcPct val="35000"/>
            </a:spcAft>
            <a:buNone/>
          </a:pPr>
          <a:r>
            <a:rPr lang="en-US" sz="1900" kern="1200"/>
            <a:t>Interviews</a:t>
          </a:r>
        </a:p>
      </dsp:txBody>
      <dsp:txXfrm>
        <a:off x="1100683" y="4769337"/>
        <a:ext cx="4923043" cy="9529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A371E-3901-467B-95D6-1B7F3F4FA7D7}">
      <dsp:nvSpPr>
        <dsp:cNvPr id="0" name=""/>
        <dsp:cNvSpPr/>
      </dsp:nvSpPr>
      <dsp:spPr>
        <a:xfrm>
          <a:off x="0" y="4474"/>
          <a:ext cx="6023727" cy="9529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676F68-B2C0-49E2-88BE-0A8320560076}">
      <dsp:nvSpPr>
        <dsp:cNvPr id="0" name=""/>
        <dsp:cNvSpPr/>
      </dsp:nvSpPr>
      <dsp:spPr>
        <a:xfrm>
          <a:off x="288274" y="218892"/>
          <a:ext cx="524134" cy="5241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A4E6FC-201C-49FA-904F-EAC216F17577}">
      <dsp:nvSpPr>
        <dsp:cNvPr id="0" name=""/>
        <dsp:cNvSpPr/>
      </dsp:nvSpPr>
      <dsp:spPr>
        <a:xfrm>
          <a:off x="1100683" y="4474"/>
          <a:ext cx="4923043" cy="952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856" tIns="100856" rIns="100856" bIns="100856" numCol="1" spcCol="1270" anchor="ctr" anchorCtr="0">
          <a:noAutofit/>
        </a:bodyPr>
        <a:lstStyle/>
        <a:p>
          <a:pPr marL="0" lvl="0" indent="0" algn="l" defTabSz="844550">
            <a:lnSpc>
              <a:spcPct val="90000"/>
            </a:lnSpc>
            <a:spcBef>
              <a:spcPct val="0"/>
            </a:spcBef>
            <a:spcAft>
              <a:spcPct val="35000"/>
            </a:spcAft>
            <a:buNone/>
          </a:pPr>
          <a:r>
            <a:rPr lang="en-US" sz="1900" kern="1200" dirty="0"/>
            <a:t>Downtown Zoning     Current Plans &amp; Policies</a:t>
          </a:r>
        </a:p>
      </dsp:txBody>
      <dsp:txXfrm>
        <a:off x="1100683" y="4474"/>
        <a:ext cx="4923043" cy="952972"/>
      </dsp:txXfrm>
    </dsp:sp>
    <dsp:sp modelId="{D4FB6D4D-C219-4310-9FDD-B9752BE8A166}">
      <dsp:nvSpPr>
        <dsp:cNvPr id="0" name=""/>
        <dsp:cNvSpPr/>
      </dsp:nvSpPr>
      <dsp:spPr>
        <a:xfrm>
          <a:off x="0" y="1195689"/>
          <a:ext cx="6023727" cy="9529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2FC06F-A22D-425E-9281-AC1CBC9410C4}">
      <dsp:nvSpPr>
        <dsp:cNvPr id="0" name=""/>
        <dsp:cNvSpPr/>
      </dsp:nvSpPr>
      <dsp:spPr>
        <a:xfrm>
          <a:off x="288274" y="1410108"/>
          <a:ext cx="524134" cy="5241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72AE07-E496-4DDC-BD8A-096A2C773DBE}">
      <dsp:nvSpPr>
        <dsp:cNvPr id="0" name=""/>
        <dsp:cNvSpPr/>
      </dsp:nvSpPr>
      <dsp:spPr>
        <a:xfrm>
          <a:off x="1100683" y="1195689"/>
          <a:ext cx="4923043" cy="952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856" tIns="100856" rIns="100856" bIns="100856" numCol="1" spcCol="1270" anchor="ctr" anchorCtr="0">
          <a:noAutofit/>
        </a:bodyPr>
        <a:lstStyle/>
        <a:p>
          <a:pPr marL="0" lvl="0" indent="0" algn="l" defTabSz="844550">
            <a:lnSpc>
              <a:spcPct val="90000"/>
            </a:lnSpc>
            <a:spcBef>
              <a:spcPct val="0"/>
            </a:spcBef>
            <a:spcAft>
              <a:spcPct val="35000"/>
            </a:spcAft>
            <a:buNone/>
          </a:pPr>
          <a:r>
            <a:rPr lang="en-US" sz="1900" kern="1200" dirty="0"/>
            <a:t>Affordable Housing Premium not Used Often</a:t>
          </a:r>
        </a:p>
      </dsp:txBody>
      <dsp:txXfrm>
        <a:off x="1100683" y="1195689"/>
        <a:ext cx="4923043" cy="952972"/>
      </dsp:txXfrm>
    </dsp:sp>
    <dsp:sp modelId="{C9890AA2-1AD4-411D-A89E-7B41CC35A735}">
      <dsp:nvSpPr>
        <dsp:cNvPr id="0" name=""/>
        <dsp:cNvSpPr/>
      </dsp:nvSpPr>
      <dsp:spPr>
        <a:xfrm>
          <a:off x="0" y="2386905"/>
          <a:ext cx="6023727" cy="9529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C73F04-5B98-4226-B5C3-0714A3DE0A99}">
      <dsp:nvSpPr>
        <dsp:cNvPr id="0" name=""/>
        <dsp:cNvSpPr/>
      </dsp:nvSpPr>
      <dsp:spPr>
        <a:xfrm>
          <a:off x="288274" y="2601324"/>
          <a:ext cx="524134" cy="5241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E00A79-87FB-4E53-ACFA-134D8D40D8D3}">
      <dsp:nvSpPr>
        <dsp:cNvPr id="0" name=""/>
        <dsp:cNvSpPr/>
      </dsp:nvSpPr>
      <dsp:spPr>
        <a:xfrm>
          <a:off x="1100683" y="2386905"/>
          <a:ext cx="4923043" cy="952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856" tIns="100856" rIns="100856" bIns="100856" numCol="1" spcCol="1270" anchor="ctr" anchorCtr="0">
          <a:noAutofit/>
        </a:bodyPr>
        <a:lstStyle/>
        <a:p>
          <a:pPr marL="0" lvl="0" indent="0" algn="l" defTabSz="844550">
            <a:lnSpc>
              <a:spcPct val="90000"/>
            </a:lnSpc>
            <a:spcBef>
              <a:spcPct val="0"/>
            </a:spcBef>
            <a:spcAft>
              <a:spcPct val="35000"/>
            </a:spcAft>
            <a:buNone/>
          </a:pPr>
          <a:r>
            <a:rPr lang="en-US" sz="1900" kern="1200" dirty="0"/>
            <a:t>Market Still in Flux</a:t>
          </a:r>
        </a:p>
      </dsp:txBody>
      <dsp:txXfrm>
        <a:off x="1100683" y="2386905"/>
        <a:ext cx="4923043" cy="952972"/>
      </dsp:txXfrm>
    </dsp:sp>
    <dsp:sp modelId="{B2912AB1-9165-426F-A0D0-A41AC4605E19}">
      <dsp:nvSpPr>
        <dsp:cNvPr id="0" name=""/>
        <dsp:cNvSpPr/>
      </dsp:nvSpPr>
      <dsp:spPr>
        <a:xfrm>
          <a:off x="0" y="3578121"/>
          <a:ext cx="6023727" cy="9529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7DBA31-F958-46B3-8FC1-580559923DC6}">
      <dsp:nvSpPr>
        <dsp:cNvPr id="0" name=""/>
        <dsp:cNvSpPr/>
      </dsp:nvSpPr>
      <dsp:spPr>
        <a:xfrm>
          <a:off x="288274" y="3792540"/>
          <a:ext cx="524134" cy="524134"/>
        </a:xfrm>
        <a:prstGeom prst="rect">
          <a:avLst/>
        </a:prstGeom>
        <a:blipFill>
          <a:blip xmlns:r="http://schemas.openxmlformats.org/officeDocument/2006/relationships" r:embed="rId7"/>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962988-84BB-4934-AA6D-3CC829E2D90F}">
      <dsp:nvSpPr>
        <dsp:cNvPr id="0" name=""/>
        <dsp:cNvSpPr/>
      </dsp:nvSpPr>
      <dsp:spPr>
        <a:xfrm>
          <a:off x="1100683" y="3578121"/>
          <a:ext cx="4923043" cy="952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856" tIns="100856" rIns="100856" bIns="100856" numCol="1" spcCol="1270" anchor="ctr" anchorCtr="0">
          <a:noAutofit/>
        </a:bodyPr>
        <a:lstStyle/>
        <a:p>
          <a:pPr marL="0" lvl="0" indent="0" algn="l" defTabSz="844550">
            <a:lnSpc>
              <a:spcPct val="90000"/>
            </a:lnSpc>
            <a:spcBef>
              <a:spcPct val="0"/>
            </a:spcBef>
            <a:spcAft>
              <a:spcPct val="35000"/>
            </a:spcAft>
            <a:buNone/>
          </a:pPr>
          <a:r>
            <a:rPr lang="en-US" sz="1900" kern="1200" dirty="0"/>
            <a:t>Other Downtowns Use Incentives</a:t>
          </a:r>
        </a:p>
      </dsp:txBody>
      <dsp:txXfrm>
        <a:off x="1100683" y="3578121"/>
        <a:ext cx="4923043" cy="952972"/>
      </dsp:txXfrm>
    </dsp:sp>
    <dsp:sp modelId="{AB2CE203-7376-40E6-911B-DAE94CB667C0}">
      <dsp:nvSpPr>
        <dsp:cNvPr id="0" name=""/>
        <dsp:cNvSpPr/>
      </dsp:nvSpPr>
      <dsp:spPr>
        <a:xfrm>
          <a:off x="0" y="4769337"/>
          <a:ext cx="6023727" cy="9529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D8848D-0B94-4906-A249-641AC8641375}">
      <dsp:nvSpPr>
        <dsp:cNvPr id="0" name=""/>
        <dsp:cNvSpPr/>
      </dsp:nvSpPr>
      <dsp:spPr>
        <a:xfrm>
          <a:off x="288274" y="4983756"/>
          <a:ext cx="524134" cy="524134"/>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1C0B7B-6A6D-4312-B4C5-9EFA3A1E4E2D}">
      <dsp:nvSpPr>
        <dsp:cNvPr id="0" name=""/>
        <dsp:cNvSpPr/>
      </dsp:nvSpPr>
      <dsp:spPr>
        <a:xfrm>
          <a:off x="1100683" y="4769337"/>
          <a:ext cx="4923043" cy="952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856" tIns="100856" rIns="100856" bIns="100856" numCol="1" spcCol="1270" anchor="ctr" anchorCtr="0">
          <a:noAutofit/>
        </a:bodyPr>
        <a:lstStyle/>
        <a:p>
          <a:pPr marL="0" lvl="0" indent="0" algn="l" defTabSz="844550">
            <a:lnSpc>
              <a:spcPct val="90000"/>
            </a:lnSpc>
            <a:spcBef>
              <a:spcPct val="0"/>
            </a:spcBef>
            <a:spcAft>
              <a:spcPct val="35000"/>
            </a:spcAft>
            <a:buNone/>
          </a:pPr>
          <a:r>
            <a:rPr lang="en-US" sz="1900" kern="1200" dirty="0"/>
            <a:t>Premiums Implement    City’s Vision &amp; Goals</a:t>
          </a:r>
        </a:p>
      </dsp:txBody>
      <dsp:txXfrm>
        <a:off x="1100683" y="4769337"/>
        <a:ext cx="4923043" cy="9529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A371E-3901-467B-95D6-1B7F3F4FA7D7}">
      <dsp:nvSpPr>
        <dsp:cNvPr id="0" name=""/>
        <dsp:cNvSpPr/>
      </dsp:nvSpPr>
      <dsp:spPr>
        <a:xfrm>
          <a:off x="0" y="4473"/>
          <a:ext cx="6024562" cy="9528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676F68-B2C0-49E2-88BE-0A8320560076}">
      <dsp:nvSpPr>
        <dsp:cNvPr id="0" name=""/>
        <dsp:cNvSpPr/>
      </dsp:nvSpPr>
      <dsp:spPr>
        <a:xfrm>
          <a:off x="288240" y="218867"/>
          <a:ext cx="524073" cy="52407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A4E6FC-201C-49FA-904F-EAC216F17577}">
      <dsp:nvSpPr>
        <dsp:cNvPr id="0" name=""/>
        <dsp:cNvSpPr/>
      </dsp:nvSpPr>
      <dsp:spPr>
        <a:xfrm>
          <a:off x="1100554" y="4473"/>
          <a:ext cx="4924007" cy="952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844" tIns="100844" rIns="100844" bIns="100844" numCol="1" spcCol="1270" anchor="ctr" anchorCtr="0">
          <a:noAutofit/>
        </a:bodyPr>
        <a:lstStyle/>
        <a:p>
          <a:pPr marL="0" lvl="0" indent="0" algn="l" defTabSz="844550">
            <a:lnSpc>
              <a:spcPct val="90000"/>
            </a:lnSpc>
            <a:spcBef>
              <a:spcPct val="0"/>
            </a:spcBef>
            <a:spcAft>
              <a:spcPct val="35000"/>
            </a:spcAft>
            <a:buNone/>
          </a:pPr>
          <a:r>
            <a:rPr lang="en-US" sz="1900" kern="1200" dirty="0"/>
            <a:t>High vacancy office rate</a:t>
          </a:r>
        </a:p>
      </dsp:txBody>
      <dsp:txXfrm>
        <a:off x="1100554" y="4473"/>
        <a:ext cx="4924007" cy="952860"/>
      </dsp:txXfrm>
    </dsp:sp>
    <dsp:sp modelId="{D4FB6D4D-C219-4310-9FDD-B9752BE8A166}">
      <dsp:nvSpPr>
        <dsp:cNvPr id="0" name=""/>
        <dsp:cNvSpPr/>
      </dsp:nvSpPr>
      <dsp:spPr>
        <a:xfrm>
          <a:off x="0" y="1195549"/>
          <a:ext cx="6024562" cy="9528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2FC06F-A22D-425E-9281-AC1CBC9410C4}">
      <dsp:nvSpPr>
        <dsp:cNvPr id="0" name=""/>
        <dsp:cNvSpPr/>
      </dsp:nvSpPr>
      <dsp:spPr>
        <a:xfrm>
          <a:off x="288240" y="1409943"/>
          <a:ext cx="524073" cy="5240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72AE07-E496-4DDC-BD8A-096A2C773DBE}">
      <dsp:nvSpPr>
        <dsp:cNvPr id="0" name=""/>
        <dsp:cNvSpPr/>
      </dsp:nvSpPr>
      <dsp:spPr>
        <a:xfrm>
          <a:off x="1100554" y="1195549"/>
          <a:ext cx="4924007" cy="952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844" tIns="100844" rIns="100844" bIns="100844" numCol="1" spcCol="1270" anchor="ctr" anchorCtr="0">
          <a:noAutofit/>
        </a:bodyPr>
        <a:lstStyle/>
        <a:p>
          <a:pPr marL="0" lvl="0" indent="0" algn="l" defTabSz="844550">
            <a:lnSpc>
              <a:spcPct val="90000"/>
            </a:lnSpc>
            <a:spcBef>
              <a:spcPct val="0"/>
            </a:spcBef>
            <a:spcAft>
              <a:spcPct val="35000"/>
            </a:spcAft>
            <a:buNone/>
          </a:pPr>
          <a:r>
            <a:rPr lang="en-US" sz="1900" kern="1200" dirty="0"/>
            <a:t>Downtown mix – higher percentage of office</a:t>
          </a:r>
        </a:p>
      </dsp:txBody>
      <dsp:txXfrm>
        <a:off x="1100554" y="1195549"/>
        <a:ext cx="4924007" cy="952860"/>
      </dsp:txXfrm>
    </dsp:sp>
    <dsp:sp modelId="{C9890AA2-1AD4-411D-A89E-7B41CC35A735}">
      <dsp:nvSpPr>
        <dsp:cNvPr id="0" name=""/>
        <dsp:cNvSpPr/>
      </dsp:nvSpPr>
      <dsp:spPr>
        <a:xfrm>
          <a:off x="0" y="2386626"/>
          <a:ext cx="6024562" cy="9528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C73F04-5B98-4226-B5C3-0714A3DE0A99}">
      <dsp:nvSpPr>
        <dsp:cNvPr id="0" name=""/>
        <dsp:cNvSpPr/>
      </dsp:nvSpPr>
      <dsp:spPr>
        <a:xfrm>
          <a:off x="288240" y="2601019"/>
          <a:ext cx="524073" cy="52407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E00A79-87FB-4E53-ACFA-134D8D40D8D3}">
      <dsp:nvSpPr>
        <dsp:cNvPr id="0" name=""/>
        <dsp:cNvSpPr/>
      </dsp:nvSpPr>
      <dsp:spPr>
        <a:xfrm>
          <a:off x="1100554" y="2386626"/>
          <a:ext cx="4924007" cy="952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844" tIns="100844" rIns="100844" bIns="100844" numCol="1" spcCol="1270" anchor="ctr" anchorCtr="0">
          <a:noAutofit/>
        </a:bodyPr>
        <a:lstStyle/>
        <a:p>
          <a:pPr marL="0" lvl="0" indent="0" algn="l" defTabSz="844550">
            <a:lnSpc>
              <a:spcPct val="90000"/>
            </a:lnSpc>
            <a:spcBef>
              <a:spcPct val="0"/>
            </a:spcBef>
            <a:spcAft>
              <a:spcPct val="35000"/>
            </a:spcAft>
            <a:buNone/>
          </a:pPr>
          <a:r>
            <a:rPr lang="en-US" sz="1900" kern="1200" dirty="0"/>
            <a:t>Market still in flux after pandemic</a:t>
          </a:r>
        </a:p>
      </dsp:txBody>
      <dsp:txXfrm>
        <a:off x="1100554" y="2386626"/>
        <a:ext cx="4924007" cy="952860"/>
      </dsp:txXfrm>
    </dsp:sp>
    <dsp:sp modelId="{B2912AB1-9165-426F-A0D0-A41AC4605E19}">
      <dsp:nvSpPr>
        <dsp:cNvPr id="0" name=""/>
        <dsp:cNvSpPr/>
      </dsp:nvSpPr>
      <dsp:spPr>
        <a:xfrm>
          <a:off x="0" y="3577702"/>
          <a:ext cx="6024562" cy="9528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7DBA31-F958-46B3-8FC1-580559923DC6}">
      <dsp:nvSpPr>
        <dsp:cNvPr id="0" name=""/>
        <dsp:cNvSpPr/>
      </dsp:nvSpPr>
      <dsp:spPr>
        <a:xfrm>
          <a:off x="288240" y="3792095"/>
          <a:ext cx="524073" cy="52407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962988-84BB-4934-AA6D-3CC829E2D90F}">
      <dsp:nvSpPr>
        <dsp:cNvPr id="0" name=""/>
        <dsp:cNvSpPr/>
      </dsp:nvSpPr>
      <dsp:spPr>
        <a:xfrm>
          <a:off x="1100554" y="3577702"/>
          <a:ext cx="4924007" cy="952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844" tIns="100844" rIns="100844" bIns="100844" numCol="1" spcCol="1270" anchor="ctr" anchorCtr="0">
          <a:noAutofit/>
        </a:bodyPr>
        <a:lstStyle/>
        <a:p>
          <a:pPr marL="0" lvl="0" indent="0" algn="l" defTabSz="844550">
            <a:lnSpc>
              <a:spcPct val="90000"/>
            </a:lnSpc>
            <a:spcBef>
              <a:spcPct val="0"/>
            </a:spcBef>
            <a:spcAft>
              <a:spcPct val="35000"/>
            </a:spcAft>
            <a:buNone/>
          </a:pPr>
          <a:r>
            <a:rPr lang="en-US" sz="1900" kern="1200" dirty="0"/>
            <a:t>More residential desirable downtown</a:t>
          </a:r>
        </a:p>
      </dsp:txBody>
      <dsp:txXfrm>
        <a:off x="1100554" y="3577702"/>
        <a:ext cx="4924007" cy="952860"/>
      </dsp:txXfrm>
    </dsp:sp>
    <dsp:sp modelId="{AB2CE203-7376-40E6-911B-DAE94CB667C0}">
      <dsp:nvSpPr>
        <dsp:cNvPr id="0" name=""/>
        <dsp:cNvSpPr/>
      </dsp:nvSpPr>
      <dsp:spPr>
        <a:xfrm>
          <a:off x="0" y="4773252"/>
          <a:ext cx="6024562" cy="9528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D8848D-0B94-4906-A249-641AC8641375}">
      <dsp:nvSpPr>
        <dsp:cNvPr id="0" name=""/>
        <dsp:cNvSpPr/>
      </dsp:nvSpPr>
      <dsp:spPr>
        <a:xfrm>
          <a:off x="288240" y="4983172"/>
          <a:ext cx="524073" cy="524073"/>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1C0B7B-6A6D-4312-B4C5-9EFA3A1E4E2D}">
      <dsp:nvSpPr>
        <dsp:cNvPr id="0" name=""/>
        <dsp:cNvSpPr/>
      </dsp:nvSpPr>
      <dsp:spPr>
        <a:xfrm>
          <a:off x="1100554" y="4768778"/>
          <a:ext cx="4924007" cy="952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844" tIns="100844" rIns="100844" bIns="100844" numCol="1" spcCol="1270" anchor="ctr" anchorCtr="0">
          <a:noAutofit/>
        </a:bodyPr>
        <a:lstStyle/>
        <a:p>
          <a:pPr marL="0" lvl="0" indent="0" algn="l" defTabSz="844550">
            <a:lnSpc>
              <a:spcPct val="90000"/>
            </a:lnSpc>
            <a:spcBef>
              <a:spcPct val="0"/>
            </a:spcBef>
            <a:spcAft>
              <a:spcPct val="35000"/>
            </a:spcAft>
            <a:buNone/>
          </a:pPr>
          <a:endParaRPr lang="en-US" sz="1900" kern="1200" dirty="0"/>
        </a:p>
      </dsp:txBody>
      <dsp:txXfrm>
        <a:off x="1100554" y="4768778"/>
        <a:ext cx="4924007" cy="9528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A371E-3901-467B-95D6-1B7F3F4FA7D7}">
      <dsp:nvSpPr>
        <dsp:cNvPr id="0" name=""/>
        <dsp:cNvSpPr/>
      </dsp:nvSpPr>
      <dsp:spPr>
        <a:xfrm>
          <a:off x="0" y="4474"/>
          <a:ext cx="6023727" cy="9529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676F68-B2C0-49E2-88BE-0A8320560076}">
      <dsp:nvSpPr>
        <dsp:cNvPr id="0" name=""/>
        <dsp:cNvSpPr/>
      </dsp:nvSpPr>
      <dsp:spPr>
        <a:xfrm>
          <a:off x="288274" y="218892"/>
          <a:ext cx="524134" cy="5241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A4E6FC-201C-49FA-904F-EAC216F17577}">
      <dsp:nvSpPr>
        <dsp:cNvPr id="0" name=""/>
        <dsp:cNvSpPr/>
      </dsp:nvSpPr>
      <dsp:spPr>
        <a:xfrm>
          <a:off x="1100683" y="4474"/>
          <a:ext cx="4923043" cy="952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856" tIns="100856" rIns="100856" bIns="100856" numCol="1" spcCol="1270" anchor="ctr" anchorCtr="0">
          <a:noAutofit/>
        </a:bodyPr>
        <a:lstStyle/>
        <a:p>
          <a:pPr marL="0" lvl="0" indent="0" algn="l" defTabSz="844550">
            <a:lnSpc>
              <a:spcPct val="90000"/>
            </a:lnSpc>
            <a:spcBef>
              <a:spcPct val="0"/>
            </a:spcBef>
            <a:spcAft>
              <a:spcPct val="35000"/>
            </a:spcAft>
            <a:buNone/>
          </a:pPr>
          <a:r>
            <a:rPr lang="en-US" sz="1900" kern="1200" dirty="0"/>
            <a:t>Downtown Zoning     Current Plans &amp; Policies</a:t>
          </a:r>
        </a:p>
      </dsp:txBody>
      <dsp:txXfrm>
        <a:off x="1100683" y="4474"/>
        <a:ext cx="4923043" cy="952972"/>
      </dsp:txXfrm>
    </dsp:sp>
    <dsp:sp modelId="{D4FB6D4D-C219-4310-9FDD-B9752BE8A166}">
      <dsp:nvSpPr>
        <dsp:cNvPr id="0" name=""/>
        <dsp:cNvSpPr/>
      </dsp:nvSpPr>
      <dsp:spPr>
        <a:xfrm>
          <a:off x="0" y="1195689"/>
          <a:ext cx="6023727" cy="9529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2FC06F-A22D-425E-9281-AC1CBC9410C4}">
      <dsp:nvSpPr>
        <dsp:cNvPr id="0" name=""/>
        <dsp:cNvSpPr/>
      </dsp:nvSpPr>
      <dsp:spPr>
        <a:xfrm>
          <a:off x="288274" y="1410108"/>
          <a:ext cx="524134" cy="5241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72AE07-E496-4DDC-BD8A-096A2C773DBE}">
      <dsp:nvSpPr>
        <dsp:cNvPr id="0" name=""/>
        <dsp:cNvSpPr/>
      </dsp:nvSpPr>
      <dsp:spPr>
        <a:xfrm>
          <a:off x="1100683" y="1195689"/>
          <a:ext cx="4923043" cy="952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856" tIns="100856" rIns="100856" bIns="100856" numCol="1" spcCol="1270" anchor="ctr" anchorCtr="0">
          <a:noAutofit/>
        </a:bodyPr>
        <a:lstStyle/>
        <a:p>
          <a:pPr marL="0" lvl="0" indent="0" algn="l" defTabSz="844550">
            <a:lnSpc>
              <a:spcPct val="90000"/>
            </a:lnSpc>
            <a:spcBef>
              <a:spcPct val="0"/>
            </a:spcBef>
            <a:spcAft>
              <a:spcPct val="35000"/>
            </a:spcAft>
            <a:buNone/>
          </a:pPr>
          <a:r>
            <a:rPr lang="en-US" sz="1900" kern="1200" dirty="0"/>
            <a:t>Affordable Housing Premium Difficult to Implement</a:t>
          </a:r>
        </a:p>
      </dsp:txBody>
      <dsp:txXfrm>
        <a:off x="1100683" y="1195689"/>
        <a:ext cx="4923043" cy="952972"/>
      </dsp:txXfrm>
    </dsp:sp>
    <dsp:sp modelId="{C9890AA2-1AD4-411D-A89E-7B41CC35A735}">
      <dsp:nvSpPr>
        <dsp:cNvPr id="0" name=""/>
        <dsp:cNvSpPr/>
      </dsp:nvSpPr>
      <dsp:spPr>
        <a:xfrm>
          <a:off x="0" y="2386905"/>
          <a:ext cx="6023727" cy="9529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C73F04-5B98-4226-B5C3-0714A3DE0A99}">
      <dsp:nvSpPr>
        <dsp:cNvPr id="0" name=""/>
        <dsp:cNvSpPr/>
      </dsp:nvSpPr>
      <dsp:spPr>
        <a:xfrm>
          <a:off x="288274" y="2601324"/>
          <a:ext cx="524134" cy="5241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E00A79-87FB-4E53-ACFA-134D8D40D8D3}">
      <dsp:nvSpPr>
        <dsp:cNvPr id="0" name=""/>
        <dsp:cNvSpPr/>
      </dsp:nvSpPr>
      <dsp:spPr>
        <a:xfrm>
          <a:off x="1100683" y="2386905"/>
          <a:ext cx="4923043" cy="952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856" tIns="100856" rIns="100856" bIns="100856" numCol="1" spcCol="1270" anchor="ctr" anchorCtr="0">
          <a:noAutofit/>
        </a:bodyPr>
        <a:lstStyle/>
        <a:p>
          <a:pPr marL="0" lvl="0" indent="0" algn="l" defTabSz="844550">
            <a:lnSpc>
              <a:spcPct val="90000"/>
            </a:lnSpc>
            <a:spcBef>
              <a:spcPct val="0"/>
            </a:spcBef>
            <a:spcAft>
              <a:spcPct val="35000"/>
            </a:spcAft>
            <a:buNone/>
          </a:pPr>
          <a:r>
            <a:rPr lang="en-US" sz="1900" kern="1200" dirty="0"/>
            <a:t>Market Still in Flux</a:t>
          </a:r>
        </a:p>
      </dsp:txBody>
      <dsp:txXfrm>
        <a:off x="1100683" y="2386905"/>
        <a:ext cx="4923043" cy="952972"/>
      </dsp:txXfrm>
    </dsp:sp>
    <dsp:sp modelId="{B2912AB1-9165-426F-A0D0-A41AC4605E19}">
      <dsp:nvSpPr>
        <dsp:cNvPr id="0" name=""/>
        <dsp:cNvSpPr/>
      </dsp:nvSpPr>
      <dsp:spPr>
        <a:xfrm>
          <a:off x="0" y="3578121"/>
          <a:ext cx="6023727" cy="9529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7DBA31-F958-46B3-8FC1-580559923DC6}">
      <dsp:nvSpPr>
        <dsp:cNvPr id="0" name=""/>
        <dsp:cNvSpPr/>
      </dsp:nvSpPr>
      <dsp:spPr>
        <a:xfrm>
          <a:off x="288274" y="3792540"/>
          <a:ext cx="524134" cy="524134"/>
        </a:xfrm>
        <a:prstGeom prst="rect">
          <a:avLst/>
        </a:prstGeom>
        <a:blipFill>
          <a:blip xmlns:r="http://schemas.openxmlformats.org/officeDocument/2006/relationships" r:embed="rId7"/>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962988-84BB-4934-AA6D-3CC829E2D90F}">
      <dsp:nvSpPr>
        <dsp:cNvPr id="0" name=""/>
        <dsp:cNvSpPr/>
      </dsp:nvSpPr>
      <dsp:spPr>
        <a:xfrm>
          <a:off x="1100683" y="3578121"/>
          <a:ext cx="4923043" cy="952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856" tIns="100856" rIns="100856" bIns="100856" numCol="1" spcCol="1270" anchor="ctr" anchorCtr="0">
          <a:noAutofit/>
        </a:bodyPr>
        <a:lstStyle/>
        <a:p>
          <a:pPr marL="0" lvl="0" indent="0" algn="l" defTabSz="844550">
            <a:lnSpc>
              <a:spcPct val="90000"/>
            </a:lnSpc>
            <a:spcBef>
              <a:spcPct val="0"/>
            </a:spcBef>
            <a:spcAft>
              <a:spcPct val="35000"/>
            </a:spcAft>
            <a:buNone/>
          </a:pPr>
          <a:r>
            <a:rPr lang="en-US" sz="1900" kern="1200" dirty="0"/>
            <a:t>Strong Demand for Student Housing Inflates Property Prices</a:t>
          </a:r>
        </a:p>
      </dsp:txBody>
      <dsp:txXfrm>
        <a:off x="1100683" y="3578121"/>
        <a:ext cx="4923043" cy="952972"/>
      </dsp:txXfrm>
    </dsp:sp>
    <dsp:sp modelId="{AB2CE203-7376-40E6-911B-DAE94CB667C0}">
      <dsp:nvSpPr>
        <dsp:cNvPr id="0" name=""/>
        <dsp:cNvSpPr/>
      </dsp:nvSpPr>
      <dsp:spPr>
        <a:xfrm>
          <a:off x="0" y="4769337"/>
          <a:ext cx="6023727" cy="9529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D8848D-0B94-4906-A249-641AC8641375}">
      <dsp:nvSpPr>
        <dsp:cNvPr id="0" name=""/>
        <dsp:cNvSpPr/>
      </dsp:nvSpPr>
      <dsp:spPr>
        <a:xfrm>
          <a:off x="288274" y="4983756"/>
          <a:ext cx="524134" cy="524134"/>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1C0B7B-6A6D-4312-B4C5-9EFA3A1E4E2D}">
      <dsp:nvSpPr>
        <dsp:cNvPr id="0" name=""/>
        <dsp:cNvSpPr/>
      </dsp:nvSpPr>
      <dsp:spPr>
        <a:xfrm>
          <a:off x="1100683" y="4769337"/>
          <a:ext cx="4923043" cy="952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856" tIns="100856" rIns="100856" bIns="100856" numCol="1" spcCol="1270" anchor="ctr" anchorCtr="0">
          <a:noAutofit/>
        </a:bodyPr>
        <a:lstStyle/>
        <a:p>
          <a:pPr marL="0" lvl="0" indent="0" algn="l" defTabSz="844550">
            <a:lnSpc>
              <a:spcPct val="90000"/>
            </a:lnSpc>
            <a:spcBef>
              <a:spcPct val="0"/>
            </a:spcBef>
            <a:spcAft>
              <a:spcPct val="35000"/>
            </a:spcAft>
            <a:buNone/>
          </a:pPr>
          <a:r>
            <a:rPr lang="en-US" sz="1900" kern="1200" dirty="0"/>
            <a:t>Zoning Should Change</a:t>
          </a:r>
        </a:p>
      </dsp:txBody>
      <dsp:txXfrm>
        <a:off x="1100683" y="4769337"/>
        <a:ext cx="4923043" cy="9529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EBD50-6E83-4529-AFF6-C61CD85FFE06}">
      <dsp:nvSpPr>
        <dsp:cNvPr id="0" name=""/>
        <dsp:cNvSpPr/>
      </dsp:nvSpPr>
      <dsp:spPr>
        <a:xfrm>
          <a:off x="0" y="699"/>
          <a:ext cx="6023727" cy="16358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508F7F-924F-4EE7-B247-10B898138843}">
      <dsp:nvSpPr>
        <dsp:cNvPr id="0" name=""/>
        <dsp:cNvSpPr/>
      </dsp:nvSpPr>
      <dsp:spPr>
        <a:xfrm>
          <a:off x="494836" y="368759"/>
          <a:ext cx="899703" cy="8997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088E4E-FC63-4E63-A178-7F0A7DC1518C}">
      <dsp:nvSpPr>
        <dsp:cNvPr id="0" name=""/>
        <dsp:cNvSpPr/>
      </dsp:nvSpPr>
      <dsp:spPr>
        <a:xfrm>
          <a:off x="1889377" y="699"/>
          <a:ext cx="4134349" cy="1635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125" tIns="173125" rIns="173125" bIns="173125" numCol="1" spcCol="1270" anchor="ctr" anchorCtr="0">
          <a:noAutofit/>
        </a:bodyPr>
        <a:lstStyle/>
        <a:p>
          <a:pPr marL="0" lvl="0" indent="0" algn="l" defTabSz="977900">
            <a:lnSpc>
              <a:spcPct val="100000"/>
            </a:lnSpc>
            <a:spcBef>
              <a:spcPct val="0"/>
            </a:spcBef>
            <a:spcAft>
              <a:spcPct val="35000"/>
            </a:spcAft>
            <a:buNone/>
          </a:pPr>
          <a:r>
            <a:rPr lang="en-US" sz="2200" i="1" kern="1200"/>
            <a:t>What actions do you want to explore to amend the Downtown Zoning?</a:t>
          </a:r>
          <a:r>
            <a:rPr lang="en-US" sz="2200" kern="1200"/>
            <a:t> </a:t>
          </a:r>
        </a:p>
      </dsp:txBody>
      <dsp:txXfrm>
        <a:off x="1889377" y="699"/>
        <a:ext cx="4134349" cy="1635824"/>
      </dsp:txXfrm>
    </dsp:sp>
    <dsp:sp modelId="{C443042B-921B-41C8-9833-C33941B2F128}">
      <dsp:nvSpPr>
        <dsp:cNvPr id="0" name=""/>
        <dsp:cNvSpPr/>
      </dsp:nvSpPr>
      <dsp:spPr>
        <a:xfrm>
          <a:off x="0" y="2045479"/>
          <a:ext cx="6023727" cy="16358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54AA5A-DA08-418F-A167-12715D32F357}">
      <dsp:nvSpPr>
        <dsp:cNvPr id="0" name=""/>
        <dsp:cNvSpPr/>
      </dsp:nvSpPr>
      <dsp:spPr>
        <a:xfrm>
          <a:off x="494836" y="2413540"/>
          <a:ext cx="899703" cy="8997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3C1402-9E3F-499E-A98C-A4AA4CB7908D}">
      <dsp:nvSpPr>
        <dsp:cNvPr id="0" name=""/>
        <dsp:cNvSpPr/>
      </dsp:nvSpPr>
      <dsp:spPr>
        <a:xfrm>
          <a:off x="1889377" y="2045479"/>
          <a:ext cx="4134349" cy="1635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125" tIns="173125" rIns="173125" bIns="173125" numCol="1" spcCol="1270" anchor="ctr" anchorCtr="0">
          <a:noAutofit/>
        </a:bodyPr>
        <a:lstStyle/>
        <a:p>
          <a:pPr marL="0" lvl="0" indent="0" algn="l" defTabSz="977900">
            <a:lnSpc>
              <a:spcPct val="100000"/>
            </a:lnSpc>
            <a:spcBef>
              <a:spcPct val="0"/>
            </a:spcBef>
            <a:spcAft>
              <a:spcPct val="35000"/>
            </a:spcAft>
            <a:buNone/>
          </a:pPr>
          <a:r>
            <a:rPr lang="en-US" sz="2200" i="1" kern="1200" dirty="0"/>
            <a:t>What additional data or research is needed?</a:t>
          </a:r>
          <a:r>
            <a:rPr lang="en-US" sz="2200" kern="1200" dirty="0"/>
            <a:t> </a:t>
          </a:r>
        </a:p>
      </dsp:txBody>
      <dsp:txXfrm>
        <a:off x="1889377" y="2045479"/>
        <a:ext cx="4134349" cy="1635824"/>
      </dsp:txXfrm>
    </dsp:sp>
    <dsp:sp modelId="{FE5FBC73-EAC3-44D1-9F52-5C9A2C72ACBE}">
      <dsp:nvSpPr>
        <dsp:cNvPr id="0" name=""/>
        <dsp:cNvSpPr/>
      </dsp:nvSpPr>
      <dsp:spPr>
        <a:xfrm>
          <a:off x="0" y="4090260"/>
          <a:ext cx="6023727" cy="16358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6F67B9-68A4-4839-9DAF-3C9568F41432}">
      <dsp:nvSpPr>
        <dsp:cNvPr id="0" name=""/>
        <dsp:cNvSpPr/>
      </dsp:nvSpPr>
      <dsp:spPr>
        <a:xfrm>
          <a:off x="494836" y="4458320"/>
          <a:ext cx="899703" cy="8997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BCB683-C4C9-4999-BFC1-FB56F32632C4}">
      <dsp:nvSpPr>
        <dsp:cNvPr id="0" name=""/>
        <dsp:cNvSpPr/>
      </dsp:nvSpPr>
      <dsp:spPr>
        <a:xfrm>
          <a:off x="1889377" y="4090260"/>
          <a:ext cx="4134349" cy="1635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125" tIns="173125" rIns="173125" bIns="173125" numCol="1" spcCol="1270" anchor="ctr" anchorCtr="0">
          <a:noAutofit/>
        </a:bodyPr>
        <a:lstStyle/>
        <a:p>
          <a:pPr marL="0" lvl="0" indent="0" algn="l" defTabSz="977900">
            <a:lnSpc>
              <a:spcPct val="100000"/>
            </a:lnSpc>
            <a:spcBef>
              <a:spcPct val="0"/>
            </a:spcBef>
            <a:spcAft>
              <a:spcPct val="35000"/>
            </a:spcAft>
            <a:buNone/>
          </a:pPr>
          <a:r>
            <a:rPr lang="en-US" sz="2200" i="1" kern="1200"/>
            <a:t>What stakeholders should be consulted once a menu of possible options has been determined by you?</a:t>
          </a:r>
          <a:r>
            <a:rPr lang="en-US" sz="2200" kern="1200"/>
            <a:t> </a:t>
          </a:r>
        </a:p>
      </dsp:txBody>
      <dsp:txXfrm>
        <a:off x="1889377" y="4090260"/>
        <a:ext cx="4134349" cy="163582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ZA"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F1077DB-935E-4A0A-947A-D283B9F9F452}" type="datetimeFigureOut">
              <a:rPr lang="en-ZA" smtClean="0"/>
              <a:t>2023/02/07</a:t>
            </a:fld>
            <a:endParaRPr lang="en-ZA"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ZA"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82C0B10-7CAE-41E4-AB02-7E8B1FF2B898}" type="slidenum">
              <a:rPr lang="en-ZA" smtClean="0"/>
              <a:t>‹#›</a:t>
            </a:fld>
            <a:endParaRPr lang="en-ZA"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ZA"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D9EC30E-1A71-4188-9BE7-E2A64929A436}" type="datetimeFigureOut">
              <a:rPr lang="en-ZA" smtClean="0"/>
              <a:t>2023/02/07</a:t>
            </a:fld>
            <a:endParaRPr lang="en-ZA"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ZA"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ZA"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530193B-564F-4854-8A52-728F3FB19C85}" type="slidenum">
              <a:rPr lang="en-ZA" smtClean="0"/>
              <a:t>‹#›</a:t>
            </a:fld>
            <a:endParaRPr lang="en-ZA"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ZA" smtClean="0"/>
              <a:t>1</a:t>
            </a:fld>
            <a:endParaRPr lang="en-ZA" dirty="0"/>
          </a:p>
        </p:txBody>
      </p:sp>
    </p:spTree>
    <p:extLst>
      <p:ext uri="{BB962C8B-B14F-4D97-AF65-F5344CB8AC3E}">
        <p14:creationId xmlns:p14="http://schemas.microsoft.com/office/powerpoint/2010/main" val="570292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seemed very successful, and gave confidence that could switch the ask to require affordable housing with the residential premium</a:t>
            </a:r>
          </a:p>
        </p:txBody>
      </p:sp>
      <p:sp>
        <p:nvSpPr>
          <p:cNvPr id="4" name="Slide Number Placeholder 3"/>
          <p:cNvSpPr>
            <a:spLocks noGrp="1"/>
          </p:cNvSpPr>
          <p:nvPr>
            <p:ph type="sldNum" sz="quarter" idx="5"/>
          </p:nvPr>
        </p:nvSpPr>
        <p:spPr/>
        <p:txBody>
          <a:bodyPr/>
          <a:lstStyle/>
          <a:p>
            <a:fld id="{8530193B-564F-4854-8A52-728F3FB19C85}" type="slidenum">
              <a:rPr lang="en-ZA" smtClean="0"/>
              <a:t>10</a:t>
            </a:fld>
            <a:endParaRPr lang="en-ZA" dirty="0"/>
          </a:p>
        </p:txBody>
      </p:sp>
    </p:spTree>
    <p:extLst>
      <p:ext uri="{BB962C8B-B14F-4D97-AF65-F5344CB8AC3E}">
        <p14:creationId xmlns:p14="http://schemas.microsoft.com/office/powerpoint/2010/main" val="1883916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not everything is in the Downtown is eligible for premiums (historic district or floodplain not eligible).  </a:t>
            </a:r>
          </a:p>
        </p:txBody>
      </p:sp>
      <p:sp>
        <p:nvSpPr>
          <p:cNvPr id="4" name="Slide Number Placeholder 3"/>
          <p:cNvSpPr>
            <a:spLocks noGrp="1"/>
          </p:cNvSpPr>
          <p:nvPr>
            <p:ph type="sldNum" sz="quarter" idx="5"/>
          </p:nvPr>
        </p:nvSpPr>
        <p:spPr/>
        <p:txBody>
          <a:bodyPr/>
          <a:lstStyle/>
          <a:p>
            <a:fld id="{8530193B-564F-4854-8A52-728F3FB19C85}" type="slidenum">
              <a:rPr lang="en-ZA" smtClean="0"/>
              <a:t>11</a:t>
            </a:fld>
            <a:endParaRPr lang="en-ZA" dirty="0"/>
          </a:p>
        </p:txBody>
      </p:sp>
    </p:spTree>
    <p:extLst>
      <p:ext uri="{BB962C8B-B14F-4D97-AF65-F5344CB8AC3E}">
        <p14:creationId xmlns:p14="http://schemas.microsoft.com/office/powerpoint/2010/main" val="76142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ZA" smtClean="0"/>
              <a:t>12</a:t>
            </a:fld>
            <a:endParaRPr lang="en-ZA" dirty="0"/>
          </a:p>
        </p:txBody>
      </p:sp>
    </p:spTree>
    <p:extLst>
      <p:ext uri="{BB962C8B-B14F-4D97-AF65-F5344CB8AC3E}">
        <p14:creationId xmlns:p14="http://schemas.microsoft.com/office/powerpoint/2010/main" val="2465056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A2 Zero plan not adopted through the comprehensive planning process.  Not in the collection of 8 plans that make up the comprehensive plan of Ann Arbor. </a:t>
            </a:r>
          </a:p>
        </p:txBody>
      </p:sp>
      <p:sp>
        <p:nvSpPr>
          <p:cNvPr id="4" name="Slide Number Placeholder 3"/>
          <p:cNvSpPr>
            <a:spLocks noGrp="1"/>
          </p:cNvSpPr>
          <p:nvPr>
            <p:ph type="sldNum" sz="quarter" idx="5"/>
          </p:nvPr>
        </p:nvSpPr>
        <p:spPr/>
        <p:txBody>
          <a:bodyPr/>
          <a:lstStyle/>
          <a:p>
            <a:fld id="{8530193B-564F-4854-8A52-728F3FB19C85}" type="slidenum">
              <a:rPr lang="en-ZA" smtClean="0"/>
              <a:t>13</a:t>
            </a:fld>
            <a:endParaRPr lang="en-ZA" dirty="0"/>
          </a:p>
        </p:txBody>
      </p:sp>
    </p:spTree>
    <p:extLst>
      <p:ext uri="{BB962C8B-B14F-4D97-AF65-F5344CB8AC3E}">
        <p14:creationId xmlns:p14="http://schemas.microsoft.com/office/powerpoint/2010/main" val="3329488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ZA" smtClean="0"/>
              <a:t>14</a:t>
            </a:fld>
            <a:endParaRPr lang="en-ZA" dirty="0"/>
          </a:p>
        </p:txBody>
      </p:sp>
    </p:spTree>
    <p:extLst>
      <p:ext uri="{BB962C8B-B14F-4D97-AF65-F5344CB8AC3E}">
        <p14:creationId xmlns:p14="http://schemas.microsoft.com/office/powerpoint/2010/main" val="1069126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ZA" smtClean="0"/>
              <a:t>15</a:t>
            </a:fld>
            <a:endParaRPr lang="en-ZA" dirty="0"/>
          </a:p>
        </p:txBody>
      </p:sp>
    </p:spTree>
    <p:extLst>
      <p:ext uri="{BB962C8B-B14F-4D97-AF65-F5344CB8AC3E}">
        <p14:creationId xmlns:p14="http://schemas.microsoft.com/office/powerpoint/2010/main" val="1975550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ZA" smtClean="0"/>
              <a:t>16</a:t>
            </a:fld>
            <a:endParaRPr lang="en-ZA" dirty="0"/>
          </a:p>
        </p:txBody>
      </p:sp>
    </p:spTree>
    <p:extLst>
      <p:ext uri="{BB962C8B-B14F-4D97-AF65-F5344CB8AC3E}">
        <p14:creationId xmlns:p14="http://schemas.microsoft.com/office/powerpoint/2010/main" val="1556080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ZA" smtClean="0"/>
              <a:t>17</a:t>
            </a:fld>
            <a:endParaRPr lang="en-ZA" dirty="0"/>
          </a:p>
        </p:txBody>
      </p:sp>
    </p:spTree>
    <p:extLst>
      <p:ext uri="{BB962C8B-B14F-4D97-AF65-F5344CB8AC3E}">
        <p14:creationId xmlns:p14="http://schemas.microsoft.com/office/powerpoint/2010/main" val="1933986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ZA" smtClean="0"/>
              <a:t>18</a:t>
            </a:fld>
            <a:endParaRPr lang="en-ZA" dirty="0"/>
          </a:p>
        </p:txBody>
      </p:sp>
    </p:spTree>
    <p:extLst>
      <p:ext uri="{BB962C8B-B14F-4D97-AF65-F5344CB8AC3E}">
        <p14:creationId xmlns:p14="http://schemas.microsoft.com/office/powerpoint/2010/main" val="2363866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dirty="0">
              <a:solidFill>
                <a:srgbClr val="000000"/>
              </a:solidFill>
              <a:latin typeface="Calibri" panose="020F0502020204030204" pitchFamily="34" charset="0"/>
            </a:endParaRPr>
          </a:p>
          <a:p>
            <a:r>
              <a:rPr lang="en-US" sz="1800" dirty="0">
                <a:solidFill>
                  <a:srgbClr val="000000"/>
                </a:solidFill>
                <a:latin typeface="Calibri" panose="020F0502020204030204" pitchFamily="34" charset="0"/>
              </a:rPr>
              <a:t> </a:t>
            </a:r>
            <a:r>
              <a:rPr lang="en-US" sz="1100" dirty="0">
                <a:solidFill>
                  <a:srgbClr val="000000"/>
                </a:solidFill>
                <a:latin typeface="Calibri" panose="020F0502020204030204" pitchFamily="34" charset="0"/>
              </a:rPr>
              <a:t>We have been hired by Community Services to complete an evaluation of the premiums and downtown zoning recommendations for the City. We anticipate meeting with you several times of the course of 2023 to develop options for downtown zoning, report stakeholder feedback on those options, and develop ordinance amendments. </a:t>
            </a:r>
          </a:p>
          <a:p>
            <a:r>
              <a:rPr lang="en-US" sz="1100" dirty="0">
                <a:solidFill>
                  <a:srgbClr val="000000"/>
                </a:solidFill>
                <a:latin typeface="Calibri" panose="020F0502020204030204" pitchFamily="34" charset="0"/>
              </a:rPr>
              <a:t>The purpose of this report is to deliver our findings after a review and analysis of the outcomes of City of Ann Arbor’s Downtown Zoning, with a specific focus on premiums. This report is the first step in a longer process to determine if implementation of the City’s Downtown premiums and the resulting development is consistent with the City’s Vision and to explore whether and how changes to the Downtown Zoning should be made. </a:t>
            </a:r>
            <a:endParaRPr lang="en-US" sz="1100" dirty="0"/>
          </a:p>
        </p:txBody>
      </p:sp>
      <p:sp>
        <p:nvSpPr>
          <p:cNvPr id="4" name="Slide Number Placeholder 3"/>
          <p:cNvSpPr>
            <a:spLocks noGrp="1"/>
          </p:cNvSpPr>
          <p:nvPr>
            <p:ph type="sldNum" sz="quarter" idx="5"/>
          </p:nvPr>
        </p:nvSpPr>
        <p:spPr/>
        <p:txBody>
          <a:bodyPr/>
          <a:lstStyle/>
          <a:p>
            <a:fld id="{8530193B-564F-4854-8A52-728F3FB19C85}" type="slidenum">
              <a:rPr lang="en-ZA" smtClean="0"/>
              <a:t>2</a:t>
            </a:fld>
            <a:endParaRPr lang="en-ZA" dirty="0"/>
          </a:p>
        </p:txBody>
      </p:sp>
    </p:spTree>
    <p:extLst>
      <p:ext uri="{BB962C8B-B14F-4D97-AF65-F5344CB8AC3E}">
        <p14:creationId xmlns:p14="http://schemas.microsoft.com/office/powerpoint/2010/main" val="1788117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ZA" smtClean="0"/>
              <a:t>3</a:t>
            </a:fld>
            <a:endParaRPr lang="en-ZA" dirty="0"/>
          </a:p>
        </p:txBody>
      </p:sp>
    </p:spTree>
    <p:extLst>
      <p:ext uri="{BB962C8B-B14F-4D97-AF65-F5344CB8AC3E}">
        <p14:creationId xmlns:p14="http://schemas.microsoft.com/office/powerpoint/2010/main" val="2712432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ZA" smtClean="0"/>
              <a:t>4</a:t>
            </a:fld>
            <a:endParaRPr lang="en-ZA" dirty="0"/>
          </a:p>
        </p:txBody>
      </p:sp>
    </p:spTree>
    <p:extLst>
      <p:ext uri="{BB962C8B-B14F-4D97-AF65-F5344CB8AC3E}">
        <p14:creationId xmlns:p14="http://schemas.microsoft.com/office/powerpoint/2010/main" val="2629953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ZA" smtClean="0"/>
              <a:t>5</a:t>
            </a:fld>
            <a:endParaRPr lang="en-ZA" dirty="0"/>
          </a:p>
        </p:txBody>
      </p:sp>
    </p:spTree>
    <p:extLst>
      <p:ext uri="{BB962C8B-B14F-4D97-AF65-F5344CB8AC3E}">
        <p14:creationId xmlns:p14="http://schemas.microsoft.com/office/powerpoint/2010/main" val="3609911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ZA" smtClean="0"/>
              <a:t>6</a:t>
            </a:fld>
            <a:endParaRPr lang="en-ZA" dirty="0"/>
          </a:p>
        </p:txBody>
      </p:sp>
    </p:spTree>
    <p:extLst>
      <p:ext uri="{BB962C8B-B14F-4D97-AF65-F5344CB8AC3E}">
        <p14:creationId xmlns:p14="http://schemas.microsoft.com/office/powerpoint/2010/main" val="1201440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ZA" smtClean="0"/>
              <a:t>7</a:t>
            </a:fld>
            <a:endParaRPr lang="en-ZA" dirty="0"/>
          </a:p>
        </p:txBody>
      </p:sp>
    </p:spTree>
    <p:extLst>
      <p:ext uri="{BB962C8B-B14F-4D97-AF65-F5344CB8AC3E}">
        <p14:creationId xmlns:p14="http://schemas.microsoft.com/office/powerpoint/2010/main" val="1340493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ZA" smtClean="0"/>
              <a:t>8</a:t>
            </a:fld>
            <a:endParaRPr lang="en-ZA" dirty="0"/>
          </a:p>
        </p:txBody>
      </p:sp>
    </p:spTree>
    <p:extLst>
      <p:ext uri="{BB962C8B-B14F-4D97-AF65-F5344CB8AC3E}">
        <p14:creationId xmlns:p14="http://schemas.microsoft.com/office/powerpoint/2010/main" val="3093430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ZA" smtClean="0"/>
              <a:t>9</a:t>
            </a:fld>
            <a:endParaRPr lang="en-ZA" dirty="0"/>
          </a:p>
        </p:txBody>
      </p:sp>
    </p:spTree>
    <p:extLst>
      <p:ext uri="{BB962C8B-B14F-4D97-AF65-F5344CB8AC3E}">
        <p14:creationId xmlns:p14="http://schemas.microsoft.com/office/powerpoint/2010/main" val="984626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Small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anchor="b"/>
          <a:lstStyle>
            <a:lvl1pPr algn="r">
              <a:lnSpc>
                <a:spcPts val="5000"/>
              </a:lnSpc>
              <a:defRPr sz="6000" b="1" cap="all" spc="-300" baseline="0">
                <a:solidFill>
                  <a:schemeClr val="tx1"/>
                </a:solidFill>
                <a:latin typeface="+mj-lt"/>
              </a:defRPr>
            </a:lvl1pPr>
          </a:lstStyle>
          <a:p>
            <a:r>
              <a:rPr lang="en-US" dirty="0"/>
              <a:t>PRESENTATION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311904" y="4650539"/>
            <a:ext cx="3401478" cy="1192038"/>
          </a:xfrm>
          <a:solidFill>
            <a:schemeClr val="tx1"/>
          </a:solidFill>
        </p:spPr>
        <p:txBody>
          <a:bodyPr lIns="252000" tIns="0" anchor="ctr"/>
          <a:lstStyle>
            <a:lvl1pPr marL="0" indent="0" algn="l">
              <a:lnSpc>
                <a:spcPct val="100000"/>
              </a:lnSpc>
              <a:buNone/>
              <a:defRPr sz="1800" i="1">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
        <p:nvSpPr>
          <p:cNvPr id="7" name="Rectangle 6">
            <a:extLst>
              <a:ext uri="{FF2B5EF4-FFF2-40B4-BE49-F238E27FC236}">
                <a16:creationId xmlns:a16="http://schemas.microsoft.com/office/drawing/2014/main" id="{756F2950-BBCB-4A53-9EAC-D714777B8FA2}"/>
              </a:ext>
            </a:extLst>
          </p:cNvPr>
          <p:cNvSpPr/>
          <p:nvPr userDrawn="1"/>
        </p:nvSpPr>
        <p:spPr>
          <a:xfrm>
            <a:off x="-1" y="6794309"/>
            <a:ext cx="12191999"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12192000"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Rectangle 9">
            <a:extLst>
              <a:ext uri="{FF2B5EF4-FFF2-40B4-BE49-F238E27FC236}">
                <a16:creationId xmlns:a16="http://schemas.microsoft.com/office/drawing/2014/main" id="{68148066-4BC7-421E-9EFD-83E0DC9D2C25}"/>
              </a:ext>
            </a:extLst>
          </p:cNvPr>
          <p:cNvSpPr/>
          <p:nvPr userDrawn="1"/>
        </p:nvSpPr>
        <p:spPr>
          <a:xfrm rot="5400000">
            <a:off x="8744282" y="3378438"/>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ZA" dirty="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9198000"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916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3572900" y="1511476"/>
            <a:ext cx="2916000" cy="4679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6713800" y="1511475"/>
            <a:ext cx="2916000" cy="467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ZA" dirty="0"/>
              <a:t>Add a footer</a:t>
            </a:r>
          </a:p>
        </p:txBody>
      </p:sp>
    </p:spTree>
    <p:extLst>
      <p:ext uri="{BB962C8B-B14F-4D97-AF65-F5344CB8AC3E}">
        <p14:creationId xmlns:p14="http://schemas.microsoft.com/office/powerpoint/2010/main" val="2654388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ZA" dirty="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9198000"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1764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290450" y="1512000"/>
            <a:ext cx="1764000" cy="467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4148900" y="1512000"/>
            <a:ext cx="1764000" cy="467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6007350" y="1507535"/>
            <a:ext cx="1764000" cy="467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7865800" y="1507535"/>
            <a:ext cx="1764000" cy="46837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ZA" dirty="0"/>
              <a:t>Add a footer</a:t>
            </a:r>
          </a:p>
        </p:txBody>
      </p:sp>
    </p:spTree>
    <p:extLst>
      <p:ext uri="{BB962C8B-B14F-4D97-AF65-F5344CB8AC3E}">
        <p14:creationId xmlns:p14="http://schemas.microsoft.com/office/powerpoint/2010/main" val="974837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solidFill>
              </a:defRPr>
            </a:lvl1pPr>
          </a:lstStyle>
          <a:p>
            <a:r>
              <a:rPr lang="en-ZA" dirty="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1" y="1008000"/>
            <a:ext cx="9198116"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ZA" dirty="0"/>
              <a:t>Add a footer</a:t>
            </a:r>
          </a:p>
        </p:txBody>
      </p:sp>
    </p:spTree>
    <p:extLst>
      <p:ext uri="{BB962C8B-B14F-4D97-AF65-F5344CB8AC3E}">
        <p14:creationId xmlns:p14="http://schemas.microsoft.com/office/powerpoint/2010/main" val="1505855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EDF756E-F310-4229-ACDD-055D299A95FB}"/>
              </a:ext>
            </a:extLst>
          </p:cNvPr>
          <p:cNvSpPr/>
          <p:nvPr userDrawn="1"/>
        </p:nvSpPr>
        <p:spPr>
          <a:xfrm>
            <a:off x="6297105" y="424206"/>
            <a:ext cx="5505254" cy="57314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t>Add a footer</a:t>
            </a:r>
          </a:p>
        </p:txBody>
      </p:sp>
      <p:sp>
        <p:nvSpPr>
          <p:cNvPr id="9" name="Subtitle 2">
            <a:extLst>
              <a:ext uri="{FF2B5EF4-FFF2-40B4-BE49-F238E27FC236}">
                <a16:creationId xmlns:a16="http://schemas.microsoft.com/office/drawing/2014/main" id="{07666241-4AF6-458A-A571-6C6C291D72F1}"/>
              </a:ext>
            </a:extLst>
          </p:cNvPr>
          <p:cNvSpPr>
            <a:spLocks noGrp="1"/>
          </p:cNvSpPr>
          <p:nvPr>
            <p:ph type="subTitle" idx="1"/>
          </p:nvPr>
        </p:nvSpPr>
        <p:spPr>
          <a:xfrm>
            <a:off x="6532775" y="3639199"/>
            <a:ext cx="5053936" cy="1192038"/>
          </a:xfrm>
          <a:solidFill>
            <a:schemeClr val="bg1"/>
          </a:solidFill>
        </p:spPr>
        <p:txBody>
          <a:bodyPr lIns="252000" tIns="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
        <p:nvSpPr>
          <p:cNvPr id="6" name="Title 5">
            <a:extLst>
              <a:ext uri="{FF2B5EF4-FFF2-40B4-BE49-F238E27FC236}">
                <a16:creationId xmlns:a16="http://schemas.microsoft.com/office/drawing/2014/main" id="{6F4F2BBF-F210-4954-9C73-A0030AACDDFE}"/>
              </a:ext>
            </a:extLst>
          </p:cNvPr>
          <p:cNvSpPr>
            <a:spLocks noGrp="1"/>
          </p:cNvSpPr>
          <p:nvPr>
            <p:ph type="title" hasCustomPrompt="1"/>
          </p:nvPr>
        </p:nvSpPr>
        <p:spPr>
          <a:xfrm>
            <a:off x="6532775" y="993303"/>
            <a:ext cx="5053936" cy="2513468"/>
          </a:xfrm>
        </p:spPr>
        <p:txBody>
          <a:bodyPr/>
          <a:lstStyle>
            <a:lvl1pPr>
              <a:defRPr sz="5400" cap="none">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217260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ZA" dirty="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ZA" dirty="0"/>
              <a:t>Add a footer</a:t>
            </a:r>
          </a:p>
        </p:txBody>
      </p:sp>
      <p:sp>
        <p:nvSpPr>
          <p:cNvPr id="10" name="Content Placeholder 2">
            <a:extLst>
              <a:ext uri="{FF2B5EF4-FFF2-40B4-BE49-F238E27FC236}">
                <a16:creationId xmlns:a16="http://schemas.microsoft.com/office/drawing/2014/main" id="{FD1EE834-4B70-4715-8346-1C0298347EE0}"/>
              </a:ext>
            </a:extLst>
          </p:cNvPr>
          <p:cNvSpPr>
            <a:spLocks noGrp="1"/>
          </p:cNvSpPr>
          <p:nvPr>
            <p:ph idx="1"/>
          </p:nvPr>
        </p:nvSpPr>
        <p:spPr>
          <a:xfrm>
            <a:off x="432000" y="1046375"/>
            <a:ext cx="9198000" cy="5130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13996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ZA" dirty="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ZA" dirty="0"/>
              <a:t>Add a footer</a:t>
            </a:r>
          </a:p>
        </p:txBody>
      </p:sp>
      <p:sp>
        <p:nvSpPr>
          <p:cNvPr id="7" name="Content Placeholder 2">
            <a:extLst>
              <a:ext uri="{FF2B5EF4-FFF2-40B4-BE49-F238E27FC236}">
                <a16:creationId xmlns:a16="http://schemas.microsoft.com/office/drawing/2014/main" id="{EAE43F4C-1A64-4197-A44B-E6EB874E243B}"/>
              </a:ext>
            </a:extLst>
          </p:cNvPr>
          <p:cNvSpPr>
            <a:spLocks noGrp="1"/>
          </p:cNvSpPr>
          <p:nvPr>
            <p:ph sz="half" idx="1"/>
          </p:nvPr>
        </p:nvSpPr>
        <p:spPr>
          <a:xfrm>
            <a:off x="432000" y="1046376"/>
            <a:ext cx="4435831" cy="5130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D7B3F5B8-DC28-4878-AC9F-D434D7542D8F}"/>
              </a:ext>
            </a:extLst>
          </p:cNvPr>
          <p:cNvSpPr>
            <a:spLocks noGrp="1"/>
          </p:cNvSpPr>
          <p:nvPr>
            <p:ph sz="half" idx="2"/>
          </p:nvPr>
        </p:nvSpPr>
        <p:spPr>
          <a:xfrm>
            <a:off x="5194169" y="1046376"/>
            <a:ext cx="4435831" cy="5130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28349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ZA" dirty="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ZA" dirty="0"/>
              <a:t>Add a footer</a:t>
            </a:r>
          </a:p>
        </p:txBody>
      </p:sp>
      <p:sp>
        <p:nvSpPr>
          <p:cNvPr id="7" name="Text Placeholder 2">
            <a:extLst>
              <a:ext uri="{FF2B5EF4-FFF2-40B4-BE49-F238E27FC236}">
                <a16:creationId xmlns:a16="http://schemas.microsoft.com/office/drawing/2014/main" id="{CB97B01E-88B2-448F-BD96-A1AAFA39AC1E}"/>
              </a:ext>
            </a:extLst>
          </p:cNvPr>
          <p:cNvSpPr>
            <a:spLocks noGrp="1"/>
          </p:cNvSpPr>
          <p:nvPr>
            <p:ph type="body" idx="1"/>
          </p:nvPr>
        </p:nvSpPr>
        <p:spPr>
          <a:xfrm>
            <a:off x="432000" y="1068420"/>
            <a:ext cx="4434840" cy="823912"/>
          </a:xfrm>
          <a:solidFill>
            <a:schemeClr val="tx1"/>
          </a:solidFill>
        </p:spPr>
        <p:txBody>
          <a:bodyPr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4">
            <a:extLst>
              <a:ext uri="{FF2B5EF4-FFF2-40B4-BE49-F238E27FC236}">
                <a16:creationId xmlns:a16="http://schemas.microsoft.com/office/drawing/2014/main" id="{40BADDE2-4EE6-41B4-804C-EBF680128B40}"/>
              </a:ext>
            </a:extLst>
          </p:cNvPr>
          <p:cNvSpPr>
            <a:spLocks noGrp="1"/>
          </p:cNvSpPr>
          <p:nvPr>
            <p:ph type="body" sz="quarter" idx="3"/>
          </p:nvPr>
        </p:nvSpPr>
        <p:spPr>
          <a:xfrm>
            <a:off x="5195160" y="1068420"/>
            <a:ext cx="4434840" cy="823912"/>
          </a:xfrm>
          <a:solidFill>
            <a:schemeClr val="tx1"/>
          </a:solidFill>
        </p:spPr>
        <p:txBody>
          <a:bodyPr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3">
            <a:extLst>
              <a:ext uri="{FF2B5EF4-FFF2-40B4-BE49-F238E27FC236}">
                <a16:creationId xmlns:a16="http://schemas.microsoft.com/office/drawing/2014/main" id="{BB0A14E0-899D-4594-BC9E-AE89BF0D3AB7}"/>
              </a:ext>
            </a:extLst>
          </p:cNvPr>
          <p:cNvSpPr>
            <a:spLocks noGrp="1"/>
          </p:cNvSpPr>
          <p:nvPr>
            <p:ph sz="half" idx="2"/>
          </p:nvPr>
        </p:nvSpPr>
        <p:spPr>
          <a:xfrm>
            <a:off x="432001" y="2096752"/>
            <a:ext cx="4434840" cy="40929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5">
            <a:extLst>
              <a:ext uri="{FF2B5EF4-FFF2-40B4-BE49-F238E27FC236}">
                <a16:creationId xmlns:a16="http://schemas.microsoft.com/office/drawing/2014/main" id="{2C699014-D902-4E9A-80CD-8D2BCFE67097}"/>
              </a:ext>
            </a:extLst>
          </p:cNvPr>
          <p:cNvSpPr>
            <a:spLocks noGrp="1"/>
          </p:cNvSpPr>
          <p:nvPr>
            <p:ph sz="quarter" idx="4"/>
          </p:nvPr>
        </p:nvSpPr>
        <p:spPr>
          <a:xfrm>
            <a:off x="5195160" y="2096752"/>
            <a:ext cx="4434840" cy="40929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5328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a:xfrm>
            <a:off x="432000" y="6356350"/>
            <a:ext cx="4114800" cy="365125"/>
          </a:xfrm>
        </p:spPr>
        <p:txBody>
          <a:bodyPr/>
          <a:lstStyle/>
          <a:p>
            <a:r>
              <a:rPr lang="en-ZA" dirty="0"/>
              <a:t>Add a footer</a:t>
            </a:r>
          </a:p>
        </p:txBody>
      </p:sp>
      <p:sp>
        <p:nvSpPr>
          <p:cNvPr id="8" name="Title 1">
            <a:extLst>
              <a:ext uri="{FF2B5EF4-FFF2-40B4-BE49-F238E27FC236}">
                <a16:creationId xmlns:a16="http://schemas.microsoft.com/office/drawing/2014/main" id="{AC67C685-BABE-4B77-8C5E-B39B093D3AEA}"/>
              </a:ext>
            </a:extLst>
          </p:cNvPr>
          <p:cNvSpPr>
            <a:spLocks noGrp="1"/>
          </p:cNvSpPr>
          <p:nvPr>
            <p:ph type="title"/>
          </p:nvPr>
        </p:nvSpPr>
        <p:spPr>
          <a:xfrm>
            <a:off x="432001" y="457200"/>
            <a:ext cx="3159612" cy="1600200"/>
          </a:xfrm>
        </p:spPr>
        <p:txBody>
          <a:bodyPr anchor="b"/>
          <a:lstStyle>
            <a:lvl1pPr>
              <a:defRPr sz="2800"/>
            </a:lvl1pPr>
          </a:lstStyle>
          <a:p>
            <a:r>
              <a:rPr lang="en-US"/>
              <a:t>Click to edit Master title style</a:t>
            </a:r>
          </a:p>
        </p:txBody>
      </p:sp>
      <p:sp>
        <p:nvSpPr>
          <p:cNvPr id="9" name="Text Placeholder 3">
            <a:extLst>
              <a:ext uri="{FF2B5EF4-FFF2-40B4-BE49-F238E27FC236}">
                <a16:creationId xmlns:a16="http://schemas.microsoft.com/office/drawing/2014/main" id="{0B6B7795-36CC-459B-AE8B-7FB2F40AF37C}"/>
              </a:ext>
            </a:extLst>
          </p:cNvPr>
          <p:cNvSpPr>
            <a:spLocks noGrp="1"/>
          </p:cNvSpPr>
          <p:nvPr>
            <p:ph type="body" sz="half" idx="2"/>
          </p:nvPr>
        </p:nvSpPr>
        <p:spPr>
          <a:xfrm>
            <a:off x="432001" y="2057400"/>
            <a:ext cx="3159612" cy="4126584"/>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Content Placeholder 2">
            <a:extLst>
              <a:ext uri="{FF2B5EF4-FFF2-40B4-BE49-F238E27FC236}">
                <a16:creationId xmlns:a16="http://schemas.microsoft.com/office/drawing/2014/main" id="{79F53EF1-D412-467C-B7CE-30536F140AE1}"/>
              </a:ext>
            </a:extLst>
          </p:cNvPr>
          <p:cNvSpPr>
            <a:spLocks noGrp="1"/>
          </p:cNvSpPr>
          <p:nvPr>
            <p:ph idx="1"/>
          </p:nvPr>
        </p:nvSpPr>
        <p:spPr>
          <a:xfrm>
            <a:off x="3770722" y="457201"/>
            <a:ext cx="6023727" cy="5726784"/>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4757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a:xfrm>
            <a:off x="432000" y="6356350"/>
            <a:ext cx="4114800" cy="365125"/>
          </a:xfrm>
        </p:spPr>
        <p:txBody>
          <a:bodyPr/>
          <a:lstStyle/>
          <a:p>
            <a:r>
              <a:rPr lang="en-ZA" dirty="0"/>
              <a:t>Add a footer</a:t>
            </a:r>
          </a:p>
        </p:txBody>
      </p:sp>
      <p:sp>
        <p:nvSpPr>
          <p:cNvPr id="8" name="Title 1">
            <a:extLst>
              <a:ext uri="{FF2B5EF4-FFF2-40B4-BE49-F238E27FC236}">
                <a16:creationId xmlns:a16="http://schemas.microsoft.com/office/drawing/2014/main" id="{AC67C685-BABE-4B77-8C5E-B39B093D3AEA}"/>
              </a:ext>
            </a:extLst>
          </p:cNvPr>
          <p:cNvSpPr>
            <a:spLocks noGrp="1"/>
          </p:cNvSpPr>
          <p:nvPr>
            <p:ph type="title"/>
          </p:nvPr>
        </p:nvSpPr>
        <p:spPr>
          <a:xfrm>
            <a:off x="432001" y="457200"/>
            <a:ext cx="3159612" cy="1600200"/>
          </a:xfrm>
        </p:spPr>
        <p:txBody>
          <a:bodyPr anchor="b"/>
          <a:lstStyle>
            <a:lvl1pPr>
              <a:defRPr sz="2800"/>
            </a:lvl1pPr>
          </a:lstStyle>
          <a:p>
            <a:r>
              <a:rPr lang="en-US"/>
              <a:t>Click to edit Master title style</a:t>
            </a:r>
          </a:p>
        </p:txBody>
      </p:sp>
      <p:sp>
        <p:nvSpPr>
          <p:cNvPr id="9" name="Text Placeholder 3">
            <a:extLst>
              <a:ext uri="{FF2B5EF4-FFF2-40B4-BE49-F238E27FC236}">
                <a16:creationId xmlns:a16="http://schemas.microsoft.com/office/drawing/2014/main" id="{0B6B7795-36CC-459B-AE8B-7FB2F40AF37C}"/>
              </a:ext>
            </a:extLst>
          </p:cNvPr>
          <p:cNvSpPr>
            <a:spLocks noGrp="1"/>
          </p:cNvSpPr>
          <p:nvPr>
            <p:ph type="body" sz="half" idx="2"/>
          </p:nvPr>
        </p:nvSpPr>
        <p:spPr>
          <a:xfrm>
            <a:off x="432001" y="2057400"/>
            <a:ext cx="3159612" cy="4126584"/>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Picture Placeholder 2">
            <a:extLst>
              <a:ext uri="{FF2B5EF4-FFF2-40B4-BE49-F238E27FC236}">
                <a16:creationId xmlns:a16="http://schemas.microsoft.com/office/drawing/2014/main" id="{10319378-269C-406E-9B84-FCF22DA02EFF}"/>
              </a:ext>
            </a:extLst>
          </p:cNvPr>
          <p:cNvSpPr>
            <a:spLocks noGrp="1"/>
          </p:cNvSpPr>
          <p:nvPr>
            <p:ph type="pic" idx="1"/>
          </p:nvPr>
        </p:nvSpPr>
        <p:spPr>
          <a:xfrm>
            <a:off x="3788021" y="457201"/>
            <a:ext cx="5949868" cy="57267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103075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ZA" dirty="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ZA" dirty="0"/>
              <a:t>Add a footer</a:t>
            </a:r>
          </a:p>
        </p:txBody>
      </p:sp>
    </p:spTree>
    <p:extLst>
      <p:ext uri="{BB962C8B-B14F-4D97-AF65-F5344CB8AC3E}">
        <p14:creationId xmlns:p14="http://schemas.microsoft.com/office/powerpoint/2010/main" val="3115799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54ED587-2D2F-4D3F-B55B-C64465AB4EC5}"/>
              </a:ext>
            </a:extLst>
          </p:cNvPr>
          <p:cNvSpPr/>
          <p:nvPr userDrawn="1"/>
        </p:nvSpPr>
        <p:spPr>
          <a:xfrm>
            <a:off x="69274" y="66963"/>
            <a:ext cx="9911201" cy="6727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anchor="b"/>
          <a:lstStyle>
            <a:lvl1pPr algn="r">
              <a:lnSpc>
                <a:spcPts val="5000"/>
              </a:lnSpc>
              <a:defRPr sz="6000" b="1" cap="all" spc="-300" baseline="0">
                <a:solidFill>
                  <a:schemeClr val="bg1"/>
                </a:solidFill>
                <a:latin typeface="+mj-lt"/>
              </a:defRPr>
            </a:lvl1pPr>
          </a:lstStyle>
          <a:p>
            <a:r>
              <a:rPr lang="en-US" dirty="0"/>
              <a:t>PRESENTATION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326418" y="4650539"/>
            <a:ext cx="2456210" cy="1192038"/>
          </a:xfrm>
          <a:solidFill>
            <a:schemeClr val="bg1"/>
          </a:solidFill>
        </p:spPr>
        <p:txBody>
          <a:bodyPr lIns="252000" tIns="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2218115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ZA" dirty="0"/>
              <a:t>Add a footer</a:t>
            </a:r>
          </a:p>
        </p:txBody>
      </p:sp>
    </p:spTree>
    <p:extLst>
      <p:ext uri="{BB962C8B-B14F-4D97-AF65-F5344CB8AC3E}">
        <p14:creationId xmlns:p14="http://schemas.microsoft.com/office/powerpoint/2010/main" val="113976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Large Image">
    <p:bg>
      <p:bgPr>
        <a:solidFill>
          <a:schemeClr val="bg1"/>
        </a:solidFill>
        <a:effectLst/>
      </p:bgPr>
    </p:bg>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069FFAE5-B16E-4571-88F7-52FA5354B1A1}"/>
              </a:ext>
            </a:extLst>
          </p:cNvPr>
          <p:cNvSpPr>
            <a:spLocks noGrp="1"/>
          </p:cNvSpPr>
          <p:nvPr>
            <p:ph type="pic" sz="quarter" idx="13" hasCustomPrompt="1"/>
          </p:nvPr>
        </p:nvSpPr>
        <p:spPr>
          <a:xfrm>
            <a:off x="69273" y="63691"/>
            <a:ext cx="9911201" cy="6727346"/>
          </a:xfrm>
          <a:solidFill>
            <a:schemeClr val="tx1">
              <a:lumMod val="75000"/>
              <a:lumOff val="25000"/>
            </a:schemeClr>
          </a:solidFill>
        </p:spPr>
        <p:txBody>
          <a:bodyPr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anchor="b"/>
          <a:lstStyle>
            <a:lvl1pPr algn="r">
              <a:lnSpc>
                <a:spcPts val="5000"/>
              </a:lnSpc>
              <a:defRPr sz="6000" b="1" cap="all" spc="-300" baseline="0">
                <a:solidFill>
                  <a:schemeClr val="bg1"/>
                </a:solidFill>
                <a:latin typeface="+mj-lt"/>
              </a:defRPr>
            </a:lvl1pPr>
          </a:lstStyle>
          <a:p>
            <a:r>
              <a:rPr lang="en-US" dirty="0"/>
              <a:t>PRESENTATION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326418" y="4650539"/>
            <a:ext cx="2456210" cy="1192038"/>
          </a:xfrm>
          <a:solidFill>
            <a:schemeClr val="bg1"/>
          </a:solidFill>
        </p:spPr>
        <p:txBody>
          <a:bodyPr lIns="252000" tIns="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4094738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445086" y="1807950"/>
            <a:ext cx="5184913" cy="432000"/>
          </a:xfrm>
        </p:spPr>
        <p:txBody>
          <a:bodyPr/>
          <a:lstStyle>
            <a:lvl1pPr algn="r">
              <a:defRPr>
                <a:solidFill>
                  <a:schemeClr val="tx1"/>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444886" y="2383950"/>
            <a:ext cx="5184913" cy="360000"/>
          </a:xfrm>
        </p:spPr>
        <p:txBody>
          <a:bodyPr/>
          <a:lstStyle>
            <a:lvl1pPr marL="0" indent="0" algn="r">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445000" y="2908300"/>
            <a:ext cx="5184800" cy="3283700"/>
          </a:xfrm>
          <a:solidFill>
            <a:schemeClr val="bg1"/>
          </a:solidFill>
        </p:spPr>
        <p:txBody>
          <a:bodyPr lIns="180000" tIns="252000" rIns="252000"/>
          <a:lstStyle>
            <a:lvl1pPr algn="l">
              <a:defRPr>
                <a:solidFill>
                  <a:schemeClr val="tx1">
                    <a:lumMod val="75000"/>
                    <a:lumOff val="25000"/>
                  </a:schemeClr>
                </a:solidFill>
              </a:defRPr>
            </a:lvl1pPr>
            <a:lvl2pPr algn="l">
              <a:defRPr>
                <a:solidFill>
                  <a:schemeClr val="tx1">
                    <a:lumMod val="75000"/>
                    <a:lumOff val="25000"/>
                  </a:schemeClr>
                </a:solidFill>
              </a:defRPr>
            </a:lvl2pPr>
            <a:lvl3pPr algn="l">
              <a:defRPr>
                <a:solidFill>
                  <a:schemeClr val="tx1">
                    <a:lumMod val="75000"/>
                    <a:lumOff val="25000"/>
                  </a:schemeClr>
                </a:solidFill>
              </a:defRPr>
            </a:lvl3pPr>
            <a:lvl4pPr algn="l">
              <a:defRPr>
                <a:solidFill>
                  <a:schemeClr val="tx1">
                    <a:lumMod val="75000"/>
                    <a:lumOff val="25000"/>
                  </a:schemeClr>
                </a:solidFill>
              </a:defRPr>
            </a:lvl4pPr>
            <a:lvl5pPr algn="l">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t>Add a footer</a:t>
            </a:r>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3823393" y="1343906"/>
            <a:ext cx="3736800" cy="3933645"/>
          </a:xfrm>
          <a:solidFill>
            <a:schemeClr val="bg1"/>
          </a:solidFill>
        </p:spPr>
        <p:txBody>
          <a:bodyPr lIns="180000" tIns="180000" rIns="18000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t>Add a footer</a:t>
            </a:r>
          </a:p>
        </p:txBody>
      </p:sp>
      <p:sp>
        <p:nvSpPr>
          <p:cNvPr id="9" name="Picture Placeholder 6">
            <a:extLst>
              <a:ext uri="{FF2B5EF4-FFF2-40B4-BE49-F238E27FC236}">
                <a16:creationId xmlns:a16="http://schemas.microsoft.com/office/drawing/2014/main" id="{492C2A1D-F7BD-46B6-BC01-15D365ACD50B}"/>
              </a:ext>
            </a:extLst>
          </p:cNvPr>
          <p:cNvSpPr>
            <a:spLocks noGrp="1"/>
          </p:cNvSpPr>
          <p:nvPr>
            <p:ph type="pic" sz="quarter" idx="14" hasCustomPrompt="1"/>
          </p:nvPr>
        </p:nvSpPr>
        <p:spPr>
          <a:xfrm>
            <a:off x="7560193" y="1344803"/>
            <a:ext cx="3737526" cy="3933645"/>
          </a:xfrm>
          <a:solidFill>
            <a:schemeClr val="tx1">
              <a:lumMod val="75000"/>
              <a:lumOff val="25000"/>
            </a:schemeClr>
          </a:solidFill>
        </p:spPr>
        <p:txBody>
          <a:bodyPr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6" name="Title 5">
            <a:extLst>
              <a:ext uri="{FF2B5EF4-FFF2-40B4-BE49-F238E27FC236}">
                <a16:creationId xmlns:a16="http://schemas.microsoft.com/office/drawing/2014/main" id="{7F4F1543-153D-4F77-A4A9-C9BBA1C2052E}"/>
              </a:ext>
            </a:extLst>
          </p:cNvPr>
          <p:cNvSpPr>
            <a:spLocks noGrp="1"/>
          </p:cNvSpPr>
          <p:nvPr>
            <p:ph type="title"/>
          </p:nvPr>
        </p:nvSpPr>
        <p:spPr>
          <a:xfrm>
            <a:off x="432000" y="432000"/>
            <a:ext cx="9131100" cy="432000"/>
          </a:xfrm>
        </p:spPr>
        <p:txBody>
          <a:bodyPr/>
          <a:lstStyle/>
          <a:p>
            <a:r>
              <a:rPr lang="en-US" dirty="0"/>
              <a:t>Click to edit Master title style</a:t>
            </a:r>
            <a:endParaRPr lang="en-ZA" dirty="0"/>
          </a:p>
        </p:txBody>
      </p:sp>
      <p:sp>
        <p:nvSpPr>
          <p:cNvPr id="11" name="Subtitle 2">
            <a:extLst>
              <a:ext uri="{FF2B5EF4-FFF2-40B4-BE49-F238E27FC236}">
                <a16:creationId xmlns:a16="http://schemas.microsoft.com/office/drawing/2014/main" id="{9FAA210E-391A-499A-89D5-F222045FD1A4}"/>
              </a:ext>
            </a:extLst>
          </p:cNvPr>
          <p:cNvSpPr>
            <a:spLocks noGrp="1"/>
          </p:cNvSpPr>
          <p:nvPr>
            <p:ph type="body" sz="quarter" idx="32" hasCustomPrompt="1"/>
          </p:nvPr>
        </p:nvSpPr>
        <p:spPr>
          <a:xfrm>
            <a:off x="431800" y="1008000"/>
            <a:ext cx="6895900"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Tree>
    <p:extLst>
      <p:ext uri="{BB962C8B-B14F-4D97-AF65-F5344CB8AC3E}">
        <p14:creationId xmlns:p14="http://schemas.microsoft.com/office/powerpoint/2010/main" val="2347197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ZA" dirty="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9198000"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1432296"/>
            <a:ext cx="4500000" cy="527076"/>
          </a:xfrm>
          <a:solidFill>
            <a:schemeClr val="tx1"/>
          </a:solidFill>
        </p:spPr>
        <p:txBody>
          <a:bodyPr lIns="180000" tIns="36000" anchor="ctr"/>
          <a:lstStyle>
            <a:lvl1pPr marL="0" indent="0">
              <a:buNone/>
              <a:defRPr sz="2400" b="1" spc="-15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023668"/>
            <a:ext cx="4500000" cy="416833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5129800" y="1433105"/>
            <a:ext cx="4500000" cy="525283"/>
          </a:xfrm>
          <a:solidFill>
            <a:schemeClr val="tx1"/>
          </a:solidFill>
        </p:spPr>
        <p:txBody>
          <a:bodyPr lIns="180000" tIns="36000" anchor="ctr"/>
          <a:lstStyle>
            <a:lvl1pPr marL="0" indent="0">
              <a:buNone/>
              <a:defRPr sz="2400" b="1" spc="-150">
                <a:solidFill>
                  <a:schemeClr val="bg1"/>
                </a:solidFill>
                <a:latin typeface="+mj-lt"/>
              </a:defRPr>
            </a:lvl1pPr>
          </a:lstStyle>
          <a:p>
            <a:pPr lvl="0"/>
            <a:r>
              <a:rPr lang="en-US"/>
              <a:t>Click to 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5129800" y="2020359"/>
            <a:ext cx="4500000" cy="41708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ZA" dirty="0"/>
              <a:t>Add a footer</a:t>
            </a:r>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299200" y="432000"/>
            <a:ext cx="5472113" cy="5759250"/>
          </a:xfrm>
          <a:solidFill>
            <a:schemeClr val="tx1">
              <a:lumMod val="75000"/>
              <a:lumOff val="25000"/>
            </a:schemeClr>
          </a:solidFill>
        </p:spPr>
        <p:txBody>
          <a:bodyPr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3875314" y="5096632"/>
            <a:ext cx="2028686" cy="1094618"/>
          </a:xfrm>
        </p:spPr>
        <p:txBody>
          <a:bodyPr anchor="b"/>
          <a:lstStyle>
            <a:lvl1pPr marL="0" indent="0" algn="r">
              <a:buNone/>
              <a:defRPr i="1">
                <a:solidFill>
                  <a:schemeClr val="tx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Enter your caption</a:t>
            </a:r>
            <a:endParaRPr lang="en-ZA"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t>Add a footer</a:t>
            </a:r>
          </a:p>
        </p:txBody>
      </p:sp>
      <p:sp>
        <p:nvSpPr>
          <p:cNvPr id="5" name="Title 4">
            <a:extLst>
              <a:ext uri="{FF2B5EF4-FFF2-40B4-BE49-F238E27FC236}">
                <a16:creationId xmlns:a16="http://schemas.microsoft.com/office/drawing/2014/main" id="{28F8443E-0D06-4057-933B-C87E884C5F72}"/>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174360" y="2112793"/>
            <a:ext cx="6798250" cy="1674470"/>
          </a:xfrm>
        </p:spPr>
        <p:txBody>
          <a:bodyPr anchor="ctr"/>
          <a:lstStyle>
            <a:lvl1pPr algn="ctr">
              <a:lnSpc>
                <a:spcPct val="100000"/>
              </a:lnSpc>
              <a:defRPr sz="6000" b="1" cap="all" spc="-300" baseline="0">
                <a:solidFill>
                  <a:schemeClr val="tx1"/>
                </a:solidFill>
                <a:latin typeface="+mj-lt"/>
              </a:defRPr>
            </a:lvl1pPr>
          </a:lstStyle>
          <a:p>
            <a:r>
              <a:rPr lang="en-US" dirty="0"/>
              <a:t>Thank you</a:t>
            </a:r>
            <a:endParaRPr lang="en-ZA" dirty="0"/>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12192000" cy="95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12192000"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Text Placeholder 5">
            <a:extLst>
              <a:ext uri="{FF2B5EF4-FFF2-40B4-BE49-F238E27FC236}">
                <a16:creationId xmlns:a16="http://schemas.microsoft.com/office/drawing/2014/main" id="{CA3EFDD3-A9D2-4EB6-BB2A-F6999D9F7EA6}"/>
              </a:ext>
            </a:extLst>
          </p:cNvPr>
          <p:cNvSpPr>
            <a:spLocks noGrp="1"/>
          </p:cNvSpPr>
          <p:nvPr>
            <p:ph type="body" sz="quarter" idx="15" hasCustomPrompt="1"/>
          </p:nvPr>
        </p:nvSpPr>
        <p:spPr>
          <a:xfrm>
            <a:off x="2174361" y="4035727"/>
            <a:ext cx="3329850" cy="382887"/>
          </a:xfrm>
        </p:spPr>
        <p:txBody>
          <a:bodyPr/>
          <a:lstStyle>
            <a:lvl1pPr marL="0" indent="0" algn="r">
              <a:buNone/>
              <a:defRPr sz="2400"/>
            </a:lvl1pPr>
            <a:lvl2pPr marL="266700" indent="0">
              <a:buNone/>
              <a:defRPr/>
            </a:lvl2pPr>
            <a:lvl3pPr marL="542925" indent="0">
              <a:buNone/>
              <a:defRPr/>
            </a:lvl3pPr>
            <a:lvl4pPr marL="809625" indent="0">
              <a:buNone/>
              <a:defRPr/>
            </a:lvl4pPr>
            <a:lvl5pPr marL="1076325" indent="0">
              <a:buNone/>
              <a:defRPr/>
            </a:lvl5pPr>
          </a:lstStyle>
          <a:p>
            <a:pPr lvl="0"/>
            <a:r>
              <a:rPr lang="en-US" dirty="0"/>
              <a:t>Full Name</a:t>
            </a:r>
            <a:endParaRPr lang="en-ZA" dirty="0"/>
          </a:p>
        </p:txBody>
      </p:sp>
      <p:sp>
        <p:nvSpPr>
          <p:cNvPr id="12" name="Text Placeholder 6">
            <a:extLst>
              <a:ext uri="{FF2B5EF4-FFF2-40B4-BE49-F238E27FC236}">
                <a16:creationId xmlns:a16="http://schemas.microsoft.com/office/drawing/2014/main" id="{261ED1F7-B623-43D9-9BDA-8808C5CFAFFB}"/>
              </a:ext>
            </a:extLst>
          </p:cNvPr>
          <p:cNvSpPr>
            <a:spLocks noGrp="1"/>
          </p:cNvSpPr>
          <p:nvPr>
            <p:ph type="body" sz="quarter" idx="16" hasCustomPrompt="1"/>
          </p:nvPr>
        </p:nvSpPr>
        <p:spPr>
          <a:xfrm>
            <a:off x="6062268" y="4150118"/>
            <a:ext cx="2910342" cy="238016"/>
          </a:xfrm>
        </p:spPr>
        <p:txBody>
          <a:bodyPr/>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a:r>
              <a:rPr lang="en-US" dirty="0"/>
              <a:t>Phone Number</a:t>
            </a:r>
            <a:endParaRPr lang="en-ZA" dirty="0"/>
          </a:p>
        </p:txBody>
      </p:sp>
      <p:sp>
        <p:nvSpPr>
          <p:cNvPr id="13" name="Text Placeholder 7">
            <a:extLst>
              <a:ext uri="{FF2B5EF4-FFF2-40B4-BE49-F238E27FC236}">
                <a16:creationId xmlns:a16="http://schemas.microsoft.com/office/drawing/2014/main" id="{E27366FC-4115-4122-9CE2-5FA9D424AD51}"/>
              </a:ext>
            </a:extLst>
          </p:cNvPr>
          <p:cNvSpPr>
            <a:spLocks noGrp="1"/>
          </p:cNvSpPr>
          <p:nvPr>
            <p:ph type="body" sz="quarter" idx="17" hasCustomPrompt="1"/>
          </p:nvPr>
        </p:nvSpPr>
        <p:spPr>
          <a:xfrm>
            <a:off x="6062268" y="4540691"/>
            <a:ext cx="2910342" cy="238016"/>
          </a:xfrm>
        </p:spPr>
        <p:txBody>
          <a:bodyPr/>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a:r>
              <a:rPr lang="en-US" dirty="0"/>
              <a:t>Email or Social Media Handle</a:t>
            </a:r>
            <a:endParaRPr lang="en-ZA" dirty="0"/>
          </a:p>
        </p:txBody>
      </p:sp>
      <p:sp>
        <p:nvSpPr>
          <p:cNvPr id="14" name="Text Placeholder 8">
            <a:extLst>
              <a:ext uri="{FF2B5EF4-FFF2-40B4-BE49-F238E27FC236}">
                <a16:creationId xmlns:a16="http://schemas.microsoft.com/office/drawing/2014/main" id="{DEB36829-2F8B-4E22-AB6D-4111D18AF847}"/>
              </a:ext>
            </a:extLst>
          </p:cNvPr>
          <p:cNvSpPr>
            <a:spLocks noGrp="1"/>
          </p:cNvSpPr>
          <p:nvPr>
            <p:ph type="body" sz="quarter" idx="18" hasCustomPrompt="1"/>
          </p:nvPr>
        </p:nvSpPr>
        <p:spPr>
          <a:xfrm>
            <a:off x="6062268" y="4931263"/>
            <a:ext cx="2910342" cy="238016"/>
          </a:xfrm>
        </p:spPr>
        <p:txBody>
          <a:bodyPr/>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a:r>
              <a:rPr lang="en-US" dirty="0"/>
              <a:t>Company Website</a:t>
            </a:r>
            <a:endParaRPr lang="en-ZA" dirty="0"/>
          </a:p>
        </p:txBody>
      </p:sp>
      <p:sp>
        <p:nvSpPr>
          <p:cNvPr id="15" name="Rectangle 14">
            <a:extLst>
              <a:ext uri="{FF2B5EF4-FFF2-40B4-BE49-F238E27FC236}">
                <a16:creationId xmlns:a16="http://schemas.microsoft.com/office/drawing/2014/main" id="{C86C4582-F9A1-46AD-855F-C66E4C59FEC7}"/>
              </a:ext>
            </a:extLst>
          </p:cNvPr>
          <p:cNvSpPr/>
          <p:nvPr userDrawn="1"/>
        </p:nvSpPr>
        <p:spPr>
          <a:xfrm rot="5400000">
            <a:off x="8778921" y="3378441"/>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3189010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solidFill>
              </a:defRPr>
            </a:lvl1pPr>
          </a:lstStyle>
          <a:p>
            <a:r>
              <a:rPr lang="en-ZA" dirty="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1" y="1008000"/>
            <a:ext cx="9198116"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9198116"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ZA" dirty="0"/>
              <a:t>Add a footer</a:t>
            </a:r>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9198116" cy="432000"/>
          </a:xfrm>
          <a:prstGeom prst="rect">
            <a:avLst/>
          </a:prstGeom>
        </p:spPr>
        <p:txBody>
          <a:bodyPr vert="horz" lIns="0" tIns="0" rIns="0" bIns="0" rtlCol="0" anchor="ctr">
            <a:noAutofit/>
          </a:bodyPr>
          <a:lstStyle/>
          <a:p>
            <a:r>
              <a:rPr lang="en-US" dirty="0"/>
              <a:t>Click to edit page title</a:t>
            </a:r>
            <a:endParaRPr lang="en-ZA" dirty="0"/>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9198116" cy="46792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56350"/>
            <a:ext cx="4114800" cy="365125"/>
          </a:xfrm>
          <a:prstGeom prst="rect">
            <a:avLst/>
          </a:prstGeom>
        </p:spPr>
        <p:txBody>
          <a:bodyPr vert="horz" lIns="0" tIns="0" rIns="0" bIns="0" rtlCol="0" anchor="ctr"/>
          <a:lstStyle>
            <a:lvl1pPr algn="l">
              <a:defRPr sz="1200" i="1">
                <a:solidFill>
                  <a:schemeClr val="tx1">
                    <a:lumMod val="75000"/>
                    <a:lumOff val="25000"/>
                  </a:schemeClr>
                </a:solidFill>
                <a:latin typeface="Times New Roman" panose="02020603050405020304" pitchFamily="18" charset="0"/>
                <a:cs typeface="Times New Roman" panose="02020603050405020304" pitchFamily="18" charset="0"/>
              </a:defRPr>
            </a:lvl1pPr>
          </a:lstStyle>
          <a:p>
            <a:r>
              <a:rPr lang="en-ZA" dirty="0"/>
              <a:t>Add a footer</a:t>
            </a:r>
          </a:p>
        </p:txBody>
      </p:sp>
      <p:sp>
        <p:nvSpPr>
          <p:cNvPr id="8" name="Rectangle 7">
            <a:extLst>
              <a:ext uri="{FF2B5EF4-FFF2-40B4-BE49-F238E27FC236}">
                <a16:creationId xmlns:a16="http://schemas.microsoft.com/office/drawing/2014/main" id="{6B322F68-670D-45A0-A54F-7E70BCEAED3F}"/>
              </a:ext>
            </a:extLst>
          </p:cNvPr>
          <p:cNvSpPr/>
          <p:nvPr userDrawn="1"/>
        </p:nvSpPr>
        <p:spPr>
          <a:xfrm>
            <a:off x="0" y="6791037"/>
            <a:ext cx="12192000" cy="669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Rectangle 9">
            <a:extLst>
              <a:ext uri="{FF2B5EF4-FFF2-40B4-BE49-F238E27FC236}">
                <a16:creationId xmlns:a16="http://schemas.microsoft.com/office/drawing/2014/main" id="{E69B5F15-353A-4344-8D61-F4E25AA9FB6C}"/>
              </a:ext>
            </a:extLst>
          </p:cNvPr>
          <p:cNvSpPr/>
          <p:nvPr userDrawn="1"/>
        </p:nvSpPr>
        <p:spPr>
          <a:xfrm>
            <a:off x="0" y="0"/>
            <a:ext cx="12192000"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2FA0C0AA-FCE8-4A7F-928A-54C96BBA9053}"/>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a:extLst>
              <a:ext uri="{FF2B5EF4-FFF2-40B4-BE49-F238E27FC236}">
                <a16:creationId xmlns:a16="http://schemas.microsoft.com/office/drawing/2014/main" id="{311E43CB-449A-4C7A-8C2A-31A6CB6C6F8F}"/>
              </a:ext>
            </a:extLst>
          </p:cNvPr>
          <p:cNvSpPr/>
          <p:nvPr userDrawn="1"/>
        </p:nvSpPr>
        <p:spPr>
          <a:xfrm rot="5400000">
            <a:off x="8741674" y="3410284"/>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5" r:id="rId5"/>
    <p:sldLayoutId id="2147483659" r:id="rId6"/>
    <p:sldLayoutId id="2147483660" r:id="rId7"/>
    <p:sldLayoutId id="2147483664" r:id="rId8"/>
    <p:sldLayoutId id="2147483650" r:id="rId9"/>
    <p:sldLayoutId id="2147483656" r:id="rId10"/>
    <p:sldLayoutId id="2147483657" r:id="rId11"/>
    <p:sldLayoutId id="2147483654" r:id="rId12"/>
    <p:sldLayoutId id="2147483672" r:id="rId13"/>
    <p:sldLayoutId id="2147483666" r:id="rId14"/>
    <p:sldLayoutId id="2147483667" r:id="rId15"/>
    <p:sldLayoutId id="2147483668" r:id="rId16"/>
    <p:sldLayoutId id="2147483673" r:id="rId17"/>
    <p:sldLayoutId id="2147483675" r:id="rId18"/>
    <p:sldLayoutId id="2147483669" r:id="rId19"/>
    <p:sldLayoutId id="2147483655" r:id="rId20"/>
  </p:sldLayoutIdLst>
  <p:hf hdr="0" ftr="0" dt="0"/>
  <p:txStyles>
    <p:titleStyle>
      <a:lvl1pPr algn="l" defTabSz="914400" rtl="0" eaLnBrk="1" latinLnBrk="0" hangingPunct="1">
        <a:lnSpc>
          <a:spcPct val="90000"/>
        </a:lnSpc>
        <a:spcBef>
          <a:spcPct val="0"/>
        </a:spcBef>
        <a:buNone/>
        <a:defRPr sz="3200" b="1" kern="1200" cap="all" spc="-150" baseline="0">
          <a:solidFill>
            <a:schemeClr val="tx1"/>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513654" y="2439119"/>
            <a:ext cx="6798250" cy="1674470"/>
          </a:xfrm>
        </p:spPr>
        <p:txBody>
          <a:bodyPr/>
          <a:lstStyle/>
          <a:p>
            <a:br>
              <a:rPr lang="en-ZA" dirty="0"/>
            </a:br>
            <a:endParaRPr lang="en-ZA" dirty="0"/>
          </a:p>
        </p:txBody>
      </p:sp>
      <p:pic>
        <p:nvPicPr>
          <p:cNvPr id="8" name="Picture 7">
            <a:extLst>
              <a:ext uri="{FF2B5EF4-FFF2-40B4-BE49-F238E27FC236}">
                <a16:creationId xmlns:a16="http://schemas.microsoft.com/office/drawing/2014/main" id="{FFBEC4C1-DD8D-4988-8BF4-3BE8896AED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260" y="5514975"/>
            <a:ext cx="2278244" cy="1094640"/>
          </a:xfrm>
          <a:prstGeom prst="rect">
            <a:avLst/>
          </a:prstGeom>
        </p:spPr>
      </p:pic>
      <p:pic>
        <p:nvPicPr>
          <p:cNvPr id="1028" name="Picture 4" descr="Image result for city of ann arbor logo">
            <a:extLst>
              <a:ext uri="{FF2B5EF4-FFF2-40B4-BE49-F238E27FC236}">
                <a16:creationId xmlns:a16="http://schemas.microsoft.com/office/drawing/2014/main" id="{DF5040E6-838B-4B6C-ACAA-6EDC214DF3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9001" y="4704615"/>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E8AF41B-6E6B-082A-BE02-FA5D0BAC6D6C}"/>
              </a:ext>
            </a:extLst>
          </p:cNvPr>
          <p:cNvSpPr txBox="1"/>
          <p:nvPr/>
        </p:nvSpPr>
        <p:spPr>
          <a:xfrm>
            <a:off x="1968137" y="2614635"/>
            <a:ext cx="7559040" cy="1323439"/>
          </a:xfrm>
          <a:prstGeom prst="rect">
            <a:avLst/>
          </a:prstGeom>
          <a:noFill/>
        </p:spPr>
        <p:txBody>
          <a:bodyPr wrap="square" rtlCol="0" anchor="ctr">
            <a:spAutoFit/>
          </a:bodyPr>
          <a:lstStyle/>
          <a:p>
            <a:pPr algn="ctr"/>
            <a:r>
              <a:rPr lang="en-US" sz="4000" dirty="0"/>
              <a:t>Premiums &amp; Downtown Zoning Evaluation</a:t>
            </a:r>
          </a:p>
        </p:txBody>
      </p:sp>
    </p:spTree>
    <p:extLst>
      <p:ext uri="{BB962C8B-B14F-4D97-AF65-F5344CB8AC3E}">
        <p14:creationId xmlns:p14="http://schemas.microsoft.com/office/powerpoint/2010/main" val="3899961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B9AB0ED-1DE9-E0C3-3177-1B19308043BA}"/>
              </a:ext>
            </a:extLst>
          </p:cNvPr>
          <p:cNvGraphicFramePr>
            <a:graphicFrameLocks noGrp="1"/>
          </p:cNvGraphicFramePr>
          <p:nvPr>
            <p:ph idx="1"/>
            <p:extLst>
              <p:ext uri="{D42A27DB-BD31-4B8C-83A1-F6EECF244321}">
                <p14:modId xmlns:p14="http://schemas.microsoft.com/office/powerpoint/2010/main" val="3625899917"/>
              </p:ext>
            </p:extLst>
          </p:nvPr>
        </p:nvGraphicFramePr>
        <p:xfrm>
          <a:off x="431800" y="1046163"/>
          <a:ext cx="9197975" cy="5130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C16821EA-2DDF-90BA-A24E-D6A45DF503E9}"/>
              </a:ext>
            </a:extLst>
          </p:cNvPr>
          <p:cNvSpPr>
            <a:spLocks noGrp="1"/>
          </p:cNvSpPr>
          <p:nvPr>
            <p:ph type="title"/>
          </p:nvPr>
        </p:nvSpPr>
        <p:spPr/>
        <p:txBody>
          <a:bodyPr/>
          <a:lstStyle/>
          <a:p>
            <a:r>
              <a:rPr lang="en-US" dirty="0"/>
              <a:t>Timeline</a:t>
            </a:r>
          </a:p>
        </p:txBody>
      </p:sp>
      <p:sp>
        <p:nvSpPr>
          <p:cNvPr id="13" name="TextBox 12">
            <a:extLst>
              <a:ext uri="{FF2B5EF4-FFF2-40B4-BE49-F238E27FC236}">
                <a16:creationId xmlns:a16="http://schemas.microsoft.com/office/drawing/2014/main" id="{AC3C9321-2ABF-F0D2-C02C-19682A127292}"/>
              </a:ext>
            </a:extLst>
          </p:cNvPr>
          <p:cNvSpPr txBox="1"/>
          <p:nvPr/>
        </p:nvSpPr>
        <p:spPr>
          <a:xfrm>
            <a:off x="2717800" y="2649316"/>
            <a:ext cx="1029854" cy="461665"/>
          </a:xfrm>
          <a:prstGeom prst="rect">
            <a:avLst/>
          </a:prstGeom>
          <a:noFill/>
        </p:spPr>
        <p:txBody>
          <a:bodyPr wrap="square" rtlCol="0">
            <a:spAutoFit/>
          </a:bodyPr>
          <a:lstStyle/>
          <a:p>
            <a:pPr algn="ctr"/>
            <a:r>
              <a:rPr lang="en-US" sz="1200" b="0" i="0" u="none" strike="noStrike" dirty="0">
                <a:solidFill>
                  <a:srgbClr val="000000"/>
                </a:solidFill>
                <a:effectLst/>
                <a:latin typeface="Calibri" panose="020F0502020204030204" pitchFamily="34" charset="0"/>
              </a:rPr>
              <a:t>2006</a:t>
            </a:r>
          </a:p>
          <a:p>
            <a:pPr algn="ctr"/>
            <a:r>
              <a:rPr lang="en-US" sz="1200" b="0" i="0" u="none" strike="noStrike" dirty="0">
                <a:solidFill>
                  <a:srgbClr val="000000"/>
                </a:solidFill>
                <a:effectLst/>
                <a:latin typeface="Calibri" panose="020F0502020204030204" pitchFamily="34" charset="0"/>
              </a:rPr>
              <a:t>Clarifications</a:t>
            </a:r>
            <a:endParaRPr lang="en-US" sz="1200" dirty="0"/>
          </a:p>
        </p:txBody>
      </p:sp>
      <p:sp>
        <p:nvSpPr>
          <p:cNvPr id="14" name="TextBox 13">
            <a:extLst>
              <a:ext uri="{FF2B5EF4-FFF2-40B4-BE49-F238E27FC236}">
                <a16:creationId xmlns:a16="http://schemas.microsoft.com/office/drawing/2014/main" id="{0F2CF0E5-22AF-9435-3740-FC7043202D8B}"/>
              </a:ext>
            </a:extLst>
          </p:cNvPr>
          <p:cNvSpPr txBox="1"/>
          <p:nvPr/>
        </p:nvSpPr>
        <p:spPr>
          <a:xfrm>
            <a:off x="3747654" y="3316404"/>
            <a:ext cx="1125971" cy="2246769"/>
          </a:xfrm>
          <a:prstGeom prst="rect">
            <a:avLst/>
          </a:prstGeom>
          <a:noFill/>
        </p:spPr>
        <p:txBody>
          <a:bodyPr wrap="square" rtlCol="0">
            <a:spAutoFit/>
          </a:bodyPr>
          <a:lstStyle/>
          <a:p>
            <a:pPr algn="ctr"/>
            <a:r>
              <a:rPr lang="en-US" sz="1400" b="1" dirty="0">
                <a:solidFill>
                  <a:srgbClr val="000000"/>
                </a:solidFill>
                <a:latin typeface="Calibri" panose="020F0502020204030204" pitchFamily="34" charset="0"/>
              </a:rPr>
              <a:t>2009</a:t>
            </a:r>
          </a:p>
          <a:p>
            <a:pPr algn="ctr"/>
            <a:r>
              <a:rPr lang="en-US" sz="1400" b="1" dirty="0">
                <a:solidFill>
                  <a:srgbClr val="000000"/>
                </a:solidFill>
                <a:latin typeface="Calibri" panose="020F0502020204030204" pitchFamily="34" charset="0"/>
              </a:rPr>
              <a:t>Affordable Housing, Green Building, Public Parking &amp; Historic Preservation</a:t>
            </a:r>
          </a:p>
          <a:p>
            <a:pPr algn="ctr"/>
            <a:r>
              <a:rPr lang="en-US" sz="1400" b="1" dirty="0">
                <a:solidFill>
                  <a:srgbClr val="000000"/>
                </a:solidFill>
                <a:latin typeface="Calibri" panose="020F0502020204030204" pitchFamily="34" charset="0"/>
              </a:rPr>
              <a:t>Premiums</a:t>
            </a:r>
            <a:endParaRPr lang="en-US" sz="1400" b="1" dirty="0"/>
          </a:p>
        </p:txBody>
      </p:sp>
      <p:sp>
        <p:nvSpPr>
          <p:cNvPr id="15" name="TextBox 14">
            <a:extLst>
              <a:ext uri="{FF2B5EF4-FFF2-40B4-BE49-F238E27FC236}">
                <a16:creationId xmlns:a16="http://schemas.microsoft.com/office/drawing/2014/main" id="{BDD98C8B-EED6-3AC6-FBE8-F08574CED448}"/>
              </a:ext>
            </a:extLst>
          </p:cNvPr>
          <p:cNvSpPr txBox="1"/>
          <p:nvPr/>
        </p:nvSpPr>
        <p:spPr>
          <a:xfrm>
            <a:off x="6939396" y="1582425"/>
            <a:ext cx="1029854" cy="830997"/>
          </a:xfrm>
          <a:prstGeom prst="rect">
            <a:avLst/>
          </a:prstGeom>
          <a:noFill/>
        </p:spPr>
        <p:txBody>
          <a:bodyPr wrap="square" rtlCol="0">
            <a:spAutoFit/>
          </a:bodyPr>
          <a:lstStyle/>
          <a:p>
            <a:pPr algn="ctr"/>
            <a:r>
              <a:rPr lang="en-US" sz="1200" b="0" i="0" u="none" strike="noStrike" dirty="0">
                <a:solidFill>
                  <a:srgbClr val="000000"/>
                </a:solidFill>
                <a:effectLst/>
                <a:latin typeface="Calibri" panose="020F0502020204030204" pitchFamily="34" charset="0"/>
              </a:rPr>
              <a:t>2017</a:t>
            </a:r>
          </a:p>
          <a:p>
            <a:pPr algn="ctr"/>
            <a:r>
              <a:rPr lang="en-US" sz="1200" dirty="0">
                <a:solidFill>
                  <a:srgbClr val="000000"/>
                </a:solidFill>
                <a:latin typeface="Calibri" panose="020F0502020204030204" pitchFamily="34" charset="0"/>
              </a:rPr>
              <a:t>Building Design Standards</a:t>
            </a:r>
            <a:endParaRPr lang="en-US" sz="1200" dirty="0"/>
          </a:p>
        </p:txBody>
      </p:sp>
      <p:sp>
        <p:nvSpPr>
          <p:cNvPr id="16" name="TextBox 15">
            <a:extLst>
              <a:ext uri="{FF2B5EF4-FFF2-40B4-BE49-F238E27FC236}">
                <a16:creationId xmlns:a16="http://schemas.microsoft.com/office/drawing/2014/main" id="{8C8F098D-B643-84A8-E74B-46D71A84CCC9}"/>
              </a:ext>
            </a:extLst>
          </p:cNvPr>
          <p:cNvSpPr txBox="1"/>
          <p:nvPr/>
        </p:nvSpPr>
        <p:spPr>
          <a:xfrm>
            <a:off x="7626493" y="3316404"/>
            <a:ext cx="1125971" cy="1600438"/>
          </a:xfrm>
          <a:prstGeom prst="rect">
            <a:avLst/>
          </a:prstGeom>
          <a:noFill/>
        </p:spPr>
        <p:txBody>
          <a:bodyPr wrap="square" rtlCol="0">
            <a:spAutoFit/>
          </a:bodyPr>
          <a:lstStyle/>
          <a:p>
            <a:pPr algn="ctr"/>
            <a:r>
              <a:rPr lang="en-US" sz="1400" b="1" dirty="0">
                <a:solidFill>
                  <a:srgbClr val="000000"/>
                </a:solidFill>
                <a:latin typeface="Calibri" panose="020F0502020204030204" pitchFamily="34" charset="0"/>
              </a:rPr>
              <a:t>2019</a:t>
            </a:r>
          </a:p>
          <a:p>
            <a:pPr algn="ctr"/>
            <a:r>
              <a:rPr lang="en-US" sz="1400" b="1" dirty="0">
                <a:solidFill>
                  <a:srgbClr val="000000"/>
                </a:solidFill>
                <a:latin typeface="Calibri" panose="020F0502020204030204" pitchFamily="34" charset="0"/>
              </a:rPr>
              <a:t>Residential &amp; Affordable Housing</a:t>
            </a:r>
          </a:p>
          <a:p>
            <a:pPr algn="ctr"/>
            <a:r>
              <a:rPr lang="en-US" sz="1400" b="1" dirty="0">
                <a:solidFill>
                  <a:srgbClr val="000000"/>
                </a:solidFill>
                <a:latin typeface="Calibri" panose="020F0502020204030204" pitchFamily="34" charset="0"/>
              </a:rPr>
              <a:t>Premiums</a:t>
            </a:r>
          </a:p>
          <a:p>
            <a:pPr algn="ctr"/>
            <a:r>
              <a:rPr lang="en-US" sz="1400" b="1" dirty="0">
                <a:solidFill>
                  <a:srgbClr val="000000"/>
                </a:solidFill>
                <a:latin typeface="Calibri" panose="020F0502020204030204" pitchFamily="34" charset="0"/>
              </a:rPr>
              <a:t>Combined</a:t>
            </a:r>
            <a:endParaRPr lang="en-US" sz="1400" b="1" dirty="0"/>
          </a:p>
        </p:txBody>
      </p:sp>
      <p:sp>
        <p:nvSpPr>
          <p:cNvPr id="7" name="TextBox 6">
            <a:extLst>
              <a:ext uri="{FF2B5EF4-FFF2-40B4-BE49-F238E27FC236}">
                <a16:creationId xmlns:a16="http://schemas.microsoft.com/office/drawing/2014/main" id="{840F7375-623B-ECC3-083E-791D488C2AD0}"/>
              </a:ext>
            </a:extLst>
          </p:cNvPr>
          <p:cNvSpPr txBox="1"/>
          <p:nvPr/>
        </p:nvSpPr>
        <p:spPr>
          <a:xfrm>
            <a:off x="7419976" y="6296025"/>
            <a:ext cx="4400550" cy="276999"/>
          </a:xfrm>
          <a:prstGeom prst="rect">
            <a:avLst/>
          </a:prstGeom>
          <a:noFill/>
        </p:spPr>
        <p:txBody>
          <a:bodyPr wrap="square" rtlCol="0">
            <a:spAutoFit/>
          </a:bodyPr>
          <a:lstStyle/>
          <a:p>
            <a:r>
              <a:rPr lang="en-US" sz="1200" dirty="0"/>
              <a:t>Data Source: ESRI Market Analyst using D1 &amp; D2 Zoning Districts</a:t>
            </a:r>
          </a:p>
        </p:txBody>
      </p:sp>
      <p:sp>
        <p:nvSpPr>
          <p:cNvPr id="8" name="TextBox 7">
            <a:extLst>
              <a:ext uri="{FF2B5EF4-FFF2-40B4-BE49-F238E27FC236}">
                <a16:creationId xmlns:a16="http://schemas.microsoft.com/office/drawing/2014/main" id="{DCB5C57C-DB78-80CB-6AC0-9CE8F6AD9649}"/>
              </a:ext>
            </a:extLst>
          </p:cNvPr>
          <p:cNvSpPr txBox="1"/>
          <p:nvPr/>
        </p:nvSpPr>
        <p:spPr>
          <a:xfrm>
            <a:off x="1955800" y="3836971"/>
            <a:ext cx="1029854" cy="1754326"/>
          </a:xfrm>
          <a:prstGeom prst="rect">
            <a:avLst/>
          </a:prstGeom>
          <a:noFill/>
        </p:spPr>
        <p:txBody>
          <a:bodyPr wrap="square" rtlCol="0">
            <a:spAutoFit/>
          </a:bodyPr>
          <a:lstStyle/>
          <a:p>
            <a:pPr algn="ctr"/>
            <a:r>
              <a:rPr lang="en-US" sz="1200" i="1" u="none" strike="noStrike" dirty="0">
                <a:solidFill>
                  <a:srgbClr val="000000"/>
                </a:solidFill>
                <a:effectLst/>
                <a:latin typeface="Calibri" panose="020F0502020204030204" pitchFamily="34" charset="0"/>
              </a:rPr>
              <a:t>2004</a:t>
            </a:r>
          </a:p>
          <a:p>
            <a:pPr algn="ctr"/>
            <a:r>
              <a:rPr lang="en-US" sz="1200" i="1" u="none" strike="noStrike" dirty="0">
                <a:solidFill>
                  <a:srgbClr val="000000"/>
                </a:solidFill>
                <a:effectLst/>
                <a:latin typeface="Calibri" panose="020F0502020204030204" pitchFamily="34" charset="0"/>
              </a:rPr>
              <a:t>Downtown Residential Task Force goal of 1,000 new housing units downtown by 2015</a:t>
            </a:r>
            <a:endParaRPr lang="en-US" sz="1200" i="1" dirty="0"/>
          </a:p>
        </p:txBody>
      </p:sp>
      <p:sp>
        <p:nvSpPr>
          <p:cNvPr id="9" name="TextBox 8">
            <a:extLst>
              <a:ext uri="{FF2B5EF4-FFF2-40B4-BE49-F238E27FC236}">
                <a16:creationId xmlns:a16="http://schemas.microsoft.com/office/drawing/2014/main" id="{E506878D-87FF-6DDF-646A-8035A82E2FEA}"/>
              </a:ext>
            </a:extLst>
          </p:cNvPr>
          <p:cNvSpPr txBox="1"/>
          <p:nvPr/>
        </p:nvSpPr>
        <p:spPr>
          <a:xfrm>
            <a:off x="8847571" y="2228671"/>
            <a:ext cx="1029854" cy="1200329"/>
          </a:xfrm>
          <a:prstGeom prst="rect">
            <a:avLst/>
          </a:prstGeom>
          <a:noFill/>
        </p:spPr>
        <p:txBody>
          <a:bodyPr wrap="square" rtlCol="0">
            <a:spAutoFit/>
          </a:bodyPr>
          <a:lstStyle/>
          <a:p>
            <a:pPr algn="ctr"/>
            <a:r>
              <a:rPr lang="en-US" sz="1200" i="1" u="none" strike="noStrike" dirty="0">
                <a:solidFill>
                  <a:srgbClr val="000000"/>
                </a:solidFill>
                <a:effectLst/>
                <a:latin typeface="Calibri" panose="020F0502020204030204" pitchFamily="34" charset="0"/>
              </a:rPr>
              <a:t>2022</a:t>
            </a:r>
          </a:p>
          <a:p>
            <a:pPr algn="ctr"/>
            <a:r>
              <a:rPr lang="en-US" sz="1200" i="1" u="none" strike="noStrike" dirty="0">
                <a:solidFill>
                  <a:srgbClr val="000000"/>
                </a:solidFill>
                <a:effectLst/>
                <a:latin typeface="Calibri" panose="020F0502020204030204" pitchFamily="34" charset="0"/>
              </a:rPr>
              <a:t>Downtown Residential Task Force goal achieved</a:t>
            </a:r>
            <a:endParaRPr lang="en-US" sz="1200" i="1" dirty="0"/>
          </a:p>
        </p:txBody>
      </p:sp>
    </p:spTree>
    <p:extLst>
      <p:ext uri="{BB962C8B-B14F-4D97-AF65-F5344CB8AC3E}">
        <p14:creationId xmlns:p14="http://schemas.microsoft.com/office/powerpoint/2010/main" val="2463430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72A56-4135-6C92-7B6E-2804D04AF9A1}"/>
              </a:ext>
            </a:extLst>
          </p:cNvPr>
          <p:cNvSpPr>
            <a:spLocks noGrp="1"/>
          </p:cNvSpPr>
          <p:nvPr>
            <p:ph type="title"/>
          </p:nvPr>
        </p:nvSpPr>
        <p:spPr/>
        <p:txBody>
          <a:bodyPr/>
          <a:lstStyle/>
          <a:p>
            <a:r>
              <a:rPr lang="en-US" dirty="0"/>
              <a:t>Premium use</a:t>
            </a:r>
          </a:p>
        </p:txBody>
      </p:sp>
      <p:graphicFrame>
        <p:nvGraphicFramePr>
          <p:cNvPr id="5" name="Content Placeholder 4">
            <a:extLst>
              <a:ext uri="{FF2B5EF4-FFF2-40B4-BE49-F238E27FC236}">
                <a16:creationId xmlns:a16="http://schemas.microsoft.com/office/drawing/2014/main" id="{25B5DDA6-9790-4B2A-A675-F04A8B4F3220}"/>
              </a:ext>
            </a:extLst>
          </p:cNvPr>
          <p:cNvGraphicFramePr>
            <a:graphicFrameLocks noGrp="1"/>
          </p:cNvGraphicFramePr>
          <p:nvPr>
            <p:ph idx="1"/>
            <p:extLst>
              <p:ext uri="{D42A27DB-BD31-4B8C-83A1-F6EECF244321}">
                <p14:modId xmlns:p14="http://schemas.microsoft.com/office/powerpoint/2010/main" val="1044401636"/>
              </p:ext>
            </p:extLst>
          </p:nvPr>
        </p:nvGraphicFramePr>
        <p:xfrm>
          <a:off x="431800" y="1046163"/>
          <a:ext cx="9197975" cy="513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4713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D8FFC-05A5-4BE8-E03F-E2828C77B239}"/>
              </a:ext>
            </a:extLst>
          </p:cNvPr>
          <p:cNvSpPr>
            <a:spLocks noGrp="1"/>
          </p:cNvSpPr>
          <p:nvPr>
            <p:ph type="title"/>
          </p:nvPr>
        </p:nvSpPr>
        <p:spPr/>
        <p:txBody>
          <a:bodyPr/>
          <a:lstStyle/>
          <a:p>
            <a:r>
              <a:rPr lang="en-US"/>
              <a:t>Premium use</a:t>
            </a:r>
            <a:endParaRPr lang="en-US" dirty="0"/>
          </a:p>
        </p:txBody>
      </p:sp>
      <p:graphicFrame>
        <p:nvGraphicFramePr>
          <p:cNvPr id="4" name="Content Placeholder 5">
            <a:extLst>
              <a:ext uri="{FF2B5EF4-FFF2-40B4-BE49-F238E27FC236}">
                <a16:creationId xmlns:a16="http://schemas.microsoft.com/office/drawing/2014/main" id="{096AFBA5-BA82-8896-9132-FB72772352AF}"/>
              </a:ext>
            </a:extLst>
          </p:cNvPr>
          <p:cNvGraphicFramePr>
            <a:graphicFrameLocks noGrp="1"/>
          </p:cNvGraphicFramePr>
          <p:nvPr>
            <p:ph idx="1"/>
            <p:extLst>
              <p:ext uri="{D42A27DB-BD31-4B8C-83A1-F6EECF244321}">
                <p14:modId xmlns:p14="http://schemas.microsoft.com/office/powerpoint/2010/main" val="1073873064"/>
              </p:ext>
            </p:extLst>
          </p:nvPr>
        </p:nvGraphicFramePr>
        <p:xfrm>
          <a:off x="431800" y="1046163"/>
          <a:ext cx="9197975" cy="5130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8EEF82D-8CB7-C14D-93B3-94770691814B}"/>
              </a:ext>
            </a:extLst>
          </p:cNvPr>
          <p:cNvSpPr txBox="1"/>
          <p:nvPr/>
        </p:nvSpPr>
        <p:spPr>
          <a:xfrm>
            <a:off x="10220325" y="3044279"/>
            <a:ext cx="1362075" cy="769441"/>
          </a:xfrm>
          <a:prstGeom prst="rect">
            <a:avLst/>
          </a:prstGeom>
          <a:noFill/>
        </p:spPr>
        <p:txBody>
          <a:bodyPr wrap="square" rtlCol="0">
            <a:spAutoFit/>
          </a:bodyPr>
          <a:lstStyle/>
          <a:p>
            <a:pPr marL="171450" indent="-171450"/>
            <a:r>
              <a:rPr lang="en-US" sz="1100" b="0" i="0" u="none" strike="noStrike" baseline="0">
                <a:solidFill>
                  <a:srgbClr val="000000"/>
                </a:solidFill>
              </a:rPr>
              <a:t>*   Please note that some projects applied multiple premium options </a:t>
            </a:r>
            <a:endParaRPr lang="en-US" sz="1100" dirty="0"/>
          </a:p>
        </p:txBody>
      </p:sp>
    </p:spTree>
    <p:extLst>
      <p:ext uri="{BB962C8B-B14F-4D97-AF65-F5344CB8AC3E}">
        <p14:creationId xmlns:p14="http://schemas.microsoft.com/office/powerpoint/2010/main" val="714561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D496E-E7E2-B4D1-E5A2-52B7A7F9E62A}"/>
              </a:ext>
            </a:extLst>
          </p:cNvPr>
          <p:cNvSpPr>
            <a:spLocks noGrp="1"/>
          </p:cNvSpPr>
          <p:nvPr>
            <p:ph type="title"/>
          </p:nvPr>
        </p:nvSpPr>
        <p:spPr>
          <a:xfrm>
            <a:off x="432001" y="457200"/>
            <a:ext cx="3159612" cy="1600200"/>
          </a:xfrm>
        </p:spPr>
        <p:txBody>
          <a:bodyPr anchor="b">
            <a:normAutofit/>
          </a:bodyPr>
          <a:lstStyle/>
          <a:p>
            <a:r>
              <a:rPr lang="en-US" dirty="0"/>
              <a:t>City plans &amp; policies</a:t>
            </a:r>
          </a:p>
        </p:txBody>
      </p:sp>
      <p:sp>
        <p:nvSpPr>
          <p:cNvPr id="10" name="Text Placeholder 2">
            <a:extLst>
              <a:ext uri="{FF2B5EF4-FFF2-40B4-BE49-F238E27FC236}">
                <a16:creationId xmlns:a16="http://schemas.microsoft.com/office/drawing/2014/main" id="{2C7717DF-4D08-C283-D243-7D3276020A0A}"/>
              </a:ext>
            </a:extLst>
          </p:cNvPr>
          <p:cNvSpPr>
            <a:spLocks noGrp="1"/>
          </p:cNvSpPr>
          <p:nvPr>
            <p:ph type="body" sz="half" idx="2"/>
          </p:nvPr>
        </p:nvSpPr>
        <p:spPr>
          <a:xfrm>
            <a:off x="432001" y="2057400"/>
            <a:ext cx="3159612" cy="4126584"/>
          </a:xfrm>
        </p:spPr>
        <p:txBody>
          <a:bodyPr/>
          <a:lstStyle/>
          <a:p>
            <a:endParaRPr lang="en-US"/>
          </a:p>
        </p:txBody>
      </p:sp>
      <p:pic>
        <p:nvPicPr>
          <p:cNvPr id="5" name="Content Placeholder 4">
            <a:extLst>
              <a:ext uri="{FF2B5EF4-FFF2-40B4-BE49-F238E27FC236}">
                <a16:creationId xmlns:a16="http://schemas.microsoft.com/office/drawing/2014/main" id="{3A2E383B-3C33-FA70-F648-26BBCF952063}"/>
              </a:ext>
            </a:extLst>
          </p:cNvPr>
          <p:cNvPicPr>
            <a:picLocks noGrp="1" noChangeAspect="1"/>
          </p:cNvPicPr>
          <p:nvPr>
            <p:ph idx="1"/>
          </p:nvPr>
        </p:nvPicPr>
        <p:blipFill>
          <a:blip r:embed="rId3"/>
          <a:stretch>
            <a:fillRect/>
          </a:stretch>
        </p:blipFill>
        <p:spPr>
          <a:xfrm>
            <a:off x="3838223" y="457201"/>
            <a:ext cx="5888724" cy="5726784"/>
          </a:xfrm>
          <a:noFill/>
        </p:spPr>
      </p:pic>
    </p:spTree>
    <p:extLst>
      <p:ext uri="{BB962C8B-B14F-4D97-AF65-F5344CB8AC3E}">
        <p14:creationId xmlns:p14="http://schemas.microsoft.com/office/powerpoint/2010/main" val="2848359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C59A-331F-AC7B-20B9-5B3174D2D4DB}"/>
              </a:ext>
            </a:extLst>
          </p:cNvPr>
          <p:cNvSpPr>
            <a:spLocks noGrp="1"/>
          </p:cNvSpPr>
          <p:nvPr>
            <p:ph type="title"/>
          </p:nvPr>
        </p:nvSpPr>
        <p:spPr/>
        <p:txBody>
          <a:bodyPr/>
          <a:lstStyle/>
          <a:p>
            <a:r>
              <a:rPr lang="en-US"/>
              <a:t>Market data</a:t>
            </a:r>
            <a:endParaRPr lang="en-US" dirty="0"/>
          </a:p>
        </p:txBody>
      </p:sp>
      <p:sp>
        <p:nvSpPr>
          <p:cNvPr id="5" name="Text Placeholder 4">
            <a:extLst>
              <a:ext uri="{FF2B5EF4-FFF2-40B4-BE49-F238E27FC236}">
                <a16:creationId xmlns:a16="http://schemas.microsoft.com/office/drawing/2014/main" id="{88CECA5B-EE83-8BC7-BD50-B88FADF05B93}"/>
              </a:ext>
            </a:extLst>
          </p:cNvPr>
          <p:cNvSpPr>
            <a:spLocks noGrp="1"/>
          </p:cNvSpPr>
          <p:nvPr>
            <p:ph type="body" sz="half" idx="2"/>
          </p:nvPr>
        </p:nvSpPr>
        <p:spPr/>
        <p:txBody>
          <a:bodyPr/>
          <a:lstStyle/>
          <a:p>
            <a:endParaRPr lang="en-US"/>
          </a:p>
        </p:txBody>
      </p:sp>
      <p:graphicFrame>
        <p:nvGraphicFramePr>
          <p:cNvPr id="4" name="Content Placeholder 2">
            <a:extLst>
              <a:ext uri="{FF2B5EF4-FFF2-40B4-BE49-F238E27FC236}">
                <a16:creationId xmlns:a16="http://schemas.microsoft.com/office/drawing/2014/main" id="{EF4E3BFF-1375-4FCF-6A44-5CBB941A4C39}"/>
              </a:ext>
            </a:extLst>
          </p:cNvPr>
          <p:cNvGraphicFramePr>
            <a:graphicFrameLocks noGrp="1"/>
          </p:cNvGraphicFramePr>
          <p:nvPr>
            <p:ph idx="1"/>
            <p:extLst>
              <p:ext uri="{D42A27DB-BD31-4B8C-83A1-F6EECF244321}">
                <p14:modId xmlns:p14="http://schemas.microsoft.com/office/powerpoint/2010/main" val="79440794"/>
              </p:ext>
            </p:extLst>
          </p:nvPr>
        </p:nvGraphicFramePr>
        <p:xfrm>
          <a:off x="3770313" y="457200"/>
          <a:ext cx="6024562" cy="5726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a:extLst>
              <a:ext uri="{FF2B5EF4-FFF2-40B4-BE49-F238E27FC236}">
                <a16:creationId xmlns:a16="http://schemas.microsoft.com/office/drawing/2014/main" id="{44085279-5704-DF98-8C40-5F6707B773E9}"/>
              </a:ext>
            </a:extLst>
          </p:cNvPr>
          <p:cNvGrpSpPr/>
          <p:nvPr/>
        </p:nvGrpSpPr>
        <p:grpSpPr>
          <a:xfrm>
            <a:off x="4724369" y="5230341"/>
            <a:ext cx="4923043" cy="952972"/>
            <a:chOff x="1100683" y="4769337"/>
            <a:chExt cx="4923043" cy="952972"/>
          </a:xfrm>
        </p:grpSpPr>
        <p:sp>
          <p:nvSpPr>
            <p:cNvPr id="8" name="Rectangle 7">
              <a:extLst>
                <a:ext uri="{FF2B5EF4-FFF2-40B4-BE49-F238E27FC236}">
                  <a16:creationId xmlns:a16="http://schemas.microsoft.com/office/drawing/2014/main" id="{782AB112-184D-EA9C-C41D-42194D3CC2FB}"/>
                </a:ext>
              </a:extLst>
            </p:cNvPr>
            <p:cNvSpPr/>
            <p:nvPr/>
          </p:nvSpPr>
          <p:spPr>
            <a:xfrm>
              <a:off x="1100683" y="4769337"/>
              <a:ext cx="4923043" cy="95297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TextBox 8">
              <a:extLst>
                <a:ext uri="{FF2B5EF4-FFF2-40B4-BE49-F238E27FC236}">
                  <a16:creationId xmlns:a16="http://schemas.microsoft.com/office/drawing/2014/main" id="{55DEF25A-6A1A-54EA-A4D5-76694B3BDA2C}"/>
                </a:ext>
              </a:extLst>
            </p:cNvPr>
            <p:cNvSpPr txBox="1"/>
            <p:nvPr/>
          </p:nvSpPr>
          <p:spPr>
            <a:xfrm>
              <a:off x="1100683" y="4769337"/>
              <a:ext cx="4923043" cy="95297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0856" tIns="100856" rIns="100856" bIns="100856" numCol="1" spcCol="1270" anchor="ctr" anchorCtr="0">
              <a:noAutofit/>
            </a:bodyPr>
            <a:lstStyle/>
            <a:p>
              <a:pPr marL="0" lvl="0" indent="0" algn="l" defTabSz="844550">
                <a:lnSpc>
                  <a:spcPct val="90000"/>
                </a:lnSpc>
                <a:spcBef>
                  <a:spcPct val="0"/>
                </a:spcBef>
                <a:spcAft>
                  <a:spcPct val="35000"/>
                </a:spcAft>
                <a:buNone/>
              </a:pPr>
              <a:r>
                <a:rPr lang="en-US" sz="1900" dirty="0"/>
                <a:t>Current policies delivering low-rise, luxury residential downtown</a:t>
              </a:r>
              <a:endParaRPr lang="en-US" sz="1900" kern="1200" dirty="0"/>
            </a:p>
          </p:txBody>
        </p:sp>
      </p:grpSp>
    </p:spTree>
    <p:extLst>
      <p:ext uri="{BB962C8B-B14F-4D97-AF65-F5344CB8AC3E}">
        <p14:creationId xmlns:p14="http://schemas.microsoft.com/office/powerpoint/2010/main" val="324266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C59A-331F-AC7B-20B9-5B3174D2D4DB}"/>
              </a:ext>
            </a:extLst>
          </p:cNvPr>
          <p:cNvSpPr>
            <a:spLocks noGrp="1"/>
          </p:cNvSpPr>
          <p:nvPr>
            <p:ph type="title"/>
          </p:nvPr>
        </p:nvSpPr>
        <p:spPr>
          <a:xfrm>
            <a:off x="432001" y="457200"/>
            <a:ext cx="3159612" cy="1600200"/>
          </a:xfrm>
        </p:spPr>
        <p:txBody>
          <a:bodyPr anchor="b">
            <a:normAutofit/>
          </a:bodyPr>
          <a:lstStyle/>
          <a:p>
            <a:r>
              <a:rPr lang="en-US" dirty="0"/>
              <a:t>Other downtowns</a:t>
            </a:r>
          </a:p>
        </p:txBody>
      </p:sp>
      <p:sp>
        <p:nvSpPr>
          <p:cNvPr id="10" name="Text Placeholder 2">
            <a:extLst>
              <a:ext uri="{FF2B5EF4-FFF2-40B4-BE49-F238E27FC236}">
                <a16:creationId xmlns:a16="http://schemas.microsoft.com/office/drawing/2014/main" id="{55D243A1-6A03-0981-1559-EADA26C75DD9}"/>
              </a:ext>
            </a:extLst>
          </p:cNvPr>
          <p:cNvSpPr>
            <a:spLocks noGrp="1"/>
          </p:cNvSpPr>
          <p:nvPr>
            <p:ph type="body" sz="half" idx="2"/>
          </p:nvPr>
        </p:nvSpPr>
        <p:spPr>
          <a:xfrm>
            <a:off x="432001" y="2057400"/>
            <a:ext cx="3159612" cy="4126584"/>
          </a:xfrm>
        </p:spPr>
        <p:txBody>
          <a:bodyPr/>
          <a:lstStyle/>
          <a:p>
            <a:endParaRPr lang="en-US"/>
          </a:p>
        </p:txBody>
      </p:sp>
      <p:pic>
        <p:nvPicPr>
          <p:cNvPr id="5" name="Content Placeholder 4">
            <a:extLst>
              <a:ext uri="{FF2B5EF4-FFF2-40B4-BE49-F238E27FC236}">
                <a16:creationId xmlns:a16="http://schemas.microsoft.com/office/drawing/2014/main" id="{DAE50539-3A05-DD09-7308-F41C7150719B}"/>
              </a:ext>
            </a:extLst>
          </p:cNvPr>
          <p:cNvPicPr>
            <a:picLocks noGrp="1" noChangeAspect="1"/>
          </p:cNvPicPr>
          <p:nvPr>
            <p:ph idx="1"/>
          </p:nvPr>
        </p:nvPicPr>
        <p:blipFill>
          <a:blip r:embed="rId3"/>
          <a:stretch>
            <a:fillRect/>
          </a:stretch>
        </p:blipFill>
        <p:spPr>
          <a:xfrm>
            <a:off x="3904804" y="457201"/>
            <a:ext cx="5755562" cy="5726784"/>
          </a:xfrm>
          <a:noFill/>
        </p:spPr>
      </p:pic>
    </p:spTree>
    <p:extLst>
      <p:ext uri="{BB962C8B-B14F-4D97-AF65-F5344CB8AC3E}">
        <p14:creationId xmlns:p14="http://schemas.microsoft.com/office/powerpoint/2010/main" val="3036537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3818A-47AD-ACE0-F159-EA8B816617E3}"/>
              </a:ext>
            </a:extLst>
          </p:cNvPr>
          <p:cNvSpPr>
            <a:spLocks noGrp="1"/>
          </p:cNvSpPr>
          <p:nvPr>
            <p:ph type="title"/>
          </p:nvPr>
        </p:nvSpPr>
        <p:spPr>
          <a:xfrm>
            <a:off x="432001" y="457200"/>
            <a:ext cx="3159612" cy="1600200"/>
          </a:xfrm>
        </p:spPr>
        <p:txBody>
          <a:bodyPr anchor="b">
            <a:normAutofit/>
          </a:bodyPr>
          <a:lstStyle/>
          <a:p>
            <a:r>
              <a:rPr lang="en-US" dirty="0"/>
              <a:t>Interviews</a:t>
            </a:r>
          </a:p>
        </p:txBody>
      </p:sp>
      <p:sp>
        <p:nvSpPr>
          <p:cNvPr id="9" name="Text Placeholder 2">
            <a:extLst>
              <a:ext uri="{FF2B5EF4-FFF2-40B4-BE49-F238E27FC236}">
                <a16:creationId xmlns:a16="http://schemas.microsoft.com/office/drawing/2014/main" id="{3A12A197-9869-82DA-54B7-F1CAF0ED44E3}"/>
              </a:ext>
            </a:extLst>
          </p:cNvPr>
          <p:cNvSpPr>
            <a:spLocks noGrp="1"/>
          </p:cNvSpPr>
          <p:nvPr>
            <p:ph type="body" sz="half" idx="2"/>
          </p:nvPr>
        </p:nvSpPr>
        <p:spPr>
          <a:xfrm>
            <a:off x="432001" y="2057400"/>
            <a:ext cx="3159612" cy="4126584"/>
          </a:xfrm>
        </p:spPr>
        <p:txBody>
          <a:bodyPr/>
          <a:lstStyle/>
          <a:p>
            <a:endParaRPr lang="en-US"/>
          </a:p>
        </p:txBody>
      </p:sp>
      <p:graphicFrame>
        <p:nvGraphicFramePr>
          <p:cNvPr id="5" name="Content Placeholder 2">
            <a:extLst>
              <a:ext uri="{FF2B5EF4-FFF2-40B4-BE49-F238E27FC236}">
                <a16:creationId xmlns:a16="http://schemas.microsoft.com/office/drawing/2014/main" id="{9A52302D-8229-9A93-0A32-A955F5FD1063}"/>
              </a:ext>
            </a:extLst>
          </p:cNvPr>
          <p:cNvGraphicFramePr>
            <a:graphicFrameLocks noGrp="1"/>
          </p:cNvGraphicFramePr>
          <p:nvPr>
            <p:ph idx="1"/>
            <p:extLst>
              <p:ext uri="{D42A27DB-BD31-4B8C-83A1-F6EECF244321}">
                <p14:modId xmlns:p14="http://schemas.microsoft.com/office/powerpoint/2010/main" val="3454068409"/>
              </p:ext>
            </p:extLst>
          </p:nvPr>
        </p:nvGraphicFramePr>
        <p:xfrm>
          <a:off x="3770722" y="457201"/>
          <a:ext cx="6023727" cy="5726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Not Equal 2">
            <a:extLst>
              <a:ext uri="{FF2B5EF4-FFF2-40B4-BE49-F238E27FC236}">
                <a16:creationId xmlns:a16="http://schemas.microsoft.com/office/drawing/2014/main" id="{0C682FEF-6707-B8B4-095A-3DDC0BA2D658}"/>
              </a:ext>
            </a:extLst>
          </p:cNvPr>
          <p:cNvSpPr/>
          <p:nvPr/>
        </p:nvSpPr>
        <p:spPr>
          <a:xfrm>
            <a:off x="6853383" y="832427"/>
            <a:ext cx="212436" cy="193964"/>
          </a:xfrm>
          <a:prstGeom prst="mathNot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38019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E9AD7-8549-9484-FA97-0FF0BB0B8E84}"/>
              </a:ext>
            </a:extLst>
          </p:cNvPr>
          <p:cNvSpPr>
            <a:spLocks noGrp="1"/>
          </p:cNvSpPr>
          <p:nvPr>
            <p:ph type="title"/>
          </p:nvPr>
        </p:nvSpPr>
        <p:spPr>
          <a:xfrm>
            <a:off x="432001" y="457200"/>
            <a:ext cx="3159612" cy="1600200"/>
          </a:xfrm>
        </p:spPr>
        <p:txBody>
          <a:bodyPr anchor="b">
            <a:normAutofit/>
          </a:bodyPr>
          <a:lstStyle/>
          <a:p>
            <a:r>
              <a:rPr lang="en-US" dirty="0"/>
              <a:t>Discussion questions</a:t>
            </a:r>
          </a:p>
        </p:txBody>
      </p:sp>
      <p:sp>
        <p:nvSpPr>
          <p:cNvPr id="10" name="Text Placeholder 2">
            <a:extLst>
              <a:ext uri="{FF2B5EF4-FFF2-40B4-BE49-F238E27FC236}">
                <a16:creationId xmlns:a16="http://schemas.microsoft.com/office/drawing/2014/main" id="{8CC876B9-01A1-CEC7-76FB-09CBC24DB8C8}"/>
              </a:ext>
            </a:extLst>
          </p:cNvPr>
          <p:cNvSpPr>
            <a:spLocks noGrp="1"/>
          </p:cNvSpPr>
          <p:nvPr>
            <p:ph type="body" sz="half" idx="2"/>
          </p:nvPr>
        </p:nvSpPr>
        <p:spPr>
          <a:xfrm>
            <a:off x="432001" y="2057400"/>
            <a:ext cx="3159612" cy="4126584"/>
          </a:xfrm>
        </p:spPr>
        <p:txBody>
          <a:bodyPr/>
          <a:lstStyle/>
          <a:p>
            <a:endParaRPr lang="en-US"/>
          </a:p>
        </p:txBody>
      </p:sp>
      <p:graphicFrame>
        <p:nvGraphicFramePr>
          <p:cNvPr id="6" name="Content Placeholder 3">
            <a:extLst>
              <a:ext uri="{FF2B5EF4-FFF2-40B4-BE49-F238E27FC236}">
                <a16:creationId xmlns:a16="http://schemas.microsoft.com/office/drawing/2014/main" id="{6DECFB72-79C1-440D-2840-210C6F3A2E9E}"/>
              </a:ext>
            </a:extLst>
          </p:cNvPr>
          <p:cNvGraphicFramePr>
            <a:graphicFrameLocks noGrp="1"/>
          </p:cNvGraphicFramePr>
          <p:nvPr>
            <p:ph idx="1"/>
            <p:extLst>
              <p:ext uri="{D42A27DB-BD31-4B8C-83A1-F6EECF244321}">
                <p14:modId xmlns:p14="http://schemas.microsoft.com/office/powerpoint/2010/main" val="4260092016"/>
              </p:ext>
            </p:extLst>
          </p:nvPr>
        </p:nvGraphicFramePr>
        <p:xfrm>
          <a:off x="3770722" y="457201"/>
          <a:ext cx="6023727" cy="5726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5010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58E69D-EC87-4DD6-930B-2A9C46C726A3}"/>
              </a:ext>
            </a:extLst>
          </p:cNvPr>
          <p:cNvSpPr>
            <a:spLocks noGrp="1"/>
          </p:cNvSpPr>
          <p:nvPr>
            <p:ph type="ctrTitle"/>
          </p:nvPr>
        </p:nvSpPr>
        <p:spPr/>
        <p:txBody>
          <a:bodyPr/>
          <a:lstStyle/>
          <a:p>
            <a:r>
              <a:rPr lang="en-US" dirty="0"/>
              <a:t>questions</a:t>
            </a:r>
          </a:p>
        </p:txBody>
      </p:sp>
      <p:sp>
        <p:nvSpPr>
          <p:cNvPr id="7" name="Text Placeholder 6">
            <a:extLst>
              <a:ext uri="{FF2B5EF4-FFF2-40B4-BE49-F238E27FC236}">
                <a16:creationId xmlns:a16="http://schemas.microsoft.com/office/drawing/2014/main" id="{DCDC175B-BC15-4CDE-899A-46FD651A2031}"/>
              </a:ext>
            </a:extLst>
          </p:cNvPr>
          <p:cNvSpPr>
            <a:spLocks noGrp="1"/>
          </p:cNvSpPr>
          <p:nvPr>
            <p:ph type="body" sz="quarter" idx="15"/>
          </p:nvPr>
        </p:nvSpPr>
        <p:spPr>
          <a:xfrm>
            <a:off x="2462738" y="4035727"/>
            <a:ext cx="6221494" cy="382887"/>
          </a:xfrm>
        </p:spPr>
        <p:txBody>
          <a:bodyPr/>
          <a:lstStyle/>
          <a:p>
            <a:pPr algn="ctr"/>
            <a:endParaRPr lang="en-US" dirty="0"/>
          </a:p>
        </p:txBody>
      </p:sp>
      <p:sp>
        <p:nvSpPr>
          <p:cNvPr id="3" name="Slide Number Placeholder 2">
            <a:extLst>
              <a:ext uri="{FF2B5EF4-FFF2-40B4-BE49-F238E27FC236}">
                <a16:creationId xmlns:a16="http://schemas.microsoft.com/office/drawing/2014/main" id="{5621751E-20FD-4A31-823D-CF091ED3427C}"/>
              </a:ext>
            </a:extLst>
          </p:cNvPr>
          <p:cNvSpPr>
            <a:spLocks noGrp="1"/>
          </p:cNvSpPr>
          <p:nvPr>
            <p:ph type="sldNum" sz="quarter" idx="4294967295"/>
          </p:nvPr>
        </p:nvSpPr>
        <p:spPr>
          <a:xfrm>
            <a:off x="11914188" y="6402388"/>
            <a:ext cx="277812" cy="273050"/>
          </a:xfrm>
          <a:prstGeom prst="rect">
            <a:avLst/>
          </a:prstGeom>
        </p:spPr>
        <p:txBody>
          <a:bodyPr/>
          <a:lstStyle/>
          <a:p>
            <a:fld id="{19B51A1E-902D-48AF-9020-955120F399B6}" type="slidenum">
              <a:rPr lang="en-ZA" smtClean="0"/>
              <a:pPr/>
              <a:t>18</a:t>
            </a:fld>
            <a:endParaRPr lang="en-ZA" dirty="0"/>
          </a:p>
        </p:txBody>
      </p:sp>
    </p:spTree>
    <p:extLst>
      <p:ext uri="{BB962C8B-B14F-4D97-AF65-F5344CB8AC3E}">
        <p14:creationId xmlns:p14="http://schemas.microsoft.com/office/powerpoint/2010/main" val="353251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188C733-434B-4F7A-A105-55D0E305676F}"/>
              </a:ext>
            </a:extLst>
          </p:cNvPr>
          <p:cNvSpPr>
            <a:spLocks noGrp="1"/>
          </p:cNvSpPr>
          <p:nvPr>
            <p:ph type="title"/>
          </p:nvPr>
        </p:nvSpPr>
        <p:spPr>
          <a:xfrm>
            <a:off x="432000" y="432000"/>
            <a:ext cx="9198116" cy="432000"/>
          </a:xfrm>
        </p:spPr>
        <p:txBody>
          <a:bodyPr anchor="ctr">
            <a:normAutofit/>
          </a:bodyPr>
          <a:lstStyle/>
          <a:p>
            <a:r>
              <a:rPr lang="en-US" sz="3000" dirty="0"/>
              <a:t>Team and project introduction </a:t>
            </a:r>
          </a:p>
        </p:txBody>
      </p:sp>
      <p:pic>
        <p:nvPicPr>
          <p:cNvPr id="11" name="Picture 10">
            <a:extLst>
              <a:ext uri="{FF2B5EF4-FFF2-40B4-BE49-F238E27FC236}">
                <a16:creationId xmlns:a16="http://schemas.microsoft.com/office/drawing/2014/main" id="{00CCD2DA-589F-6416-8BFD-7156C848F288}"/>
              </a:ext>
            </a:extLst>
          </p:cNvPr>
          <p:cNvPicPr>
            <a:picLocks noChangeAspect="1"/>
          </p:cNvPicPr>
          <p:nvPr/>
        </p:nvPicPr>
        <p:blipFill rotWithShape="1">
          <a:blip r:embed="rId3">
            <a:extLst>
              <a:ext uri="{28A0092B-C50C-407E-A947-70E740481C1C}">
                <a14:useLocalDpi xmlns:a14="http://schemas.microsoft.com/office/drawing/2010/main" val="0"/>
              </a:ext>
            </a:extLst>
          </a:blip>
          <a:srcRect l="16106" r="16106"/>
          <a:stretch/>
        </p:blipFill>
        <p:spPr>
          <a:xfrm>
            <a:off x="432000" y="1046375"/>
            <a:ext cx="9198000" cy="5130588"/>
          </a:xfrm>
          <a:prstGeom prst="rect">
            <a:avLst/>
          </a:prstGeom>
          <a:noFill/>
        </p:spPr>
      </p:pic>
      <p:sp>
        <p:nvSpPr>
          <p:cNvPr id="3" name="TextBox 2">
            <a:extLst>
              <a:ext uri="{FF2B5EF4-FFF2-40B4-BE49-F238E27FC236}">
                <a16:creationId xmlns:a16="http://schemas.microsoft.com/office/drawing/2014/main" id="{64358979-3BE7-049E-BCBE-02C92DCD7575}"/>
              </a:ext>
            </a:extLst>
          </p:cNvPr>
          <p:cNvSpPr txBox="1"/>
          <p:nvPr/>
        </p:nvSpPr>
        <p:spPr>
          <a:xfrm>
            <a:off x="431999" y="6315075"/>
            <a:ext cx="11540925" cy="246221"/>
          </a:xfrm>
          <a:prstGeom prst="rect">
            <a:avLst/>
          </a:prstGeom>
          <a:noFill/>
        </p:spPr>
        <p:txBody>
          <a:bodyPr wrap="square" rtlCol="0">
            <a:spAutoFit/>
          </a:bodyPr>
          <a:lstStyle/>
          <a:p>
            <a:r>
              <a:rPr lang="en-US" sz="1000" dirty="0"/>
              <a:t>Photo from https://www.goodfreephotos.com/albums/united-states/michigan/ann-arbor/skyline-of-downtown-ann-arbor-michigan.jpg</a:t>
            </a:r>
          </a:p>
        </p:txBody>
      </p:sp>
    </p:spTree>
    <p:extLst>
      <p:ext uri="{BB962C8B-B14F-4D97-AF65-F5344CB8AC3E}">
        <p14:creationId xmlns:p14="http://schemas.microsoft.com/office/powerpoint/2010/main" val="2324593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188C733-434B-4F7A-A105-55D0E305676F}"/>
              </a:ext>
            </a:extLst>
          </p:cNvPr>
          <p:cNvSpPr>
            <a:spLocks noGrp="1"/>
          </p:cNvSpPr>
          <p:nvPr>
            <p:ph type="title"/>
          </p:nvPr>
        </p:nvSpPr>
        <p:spPr>
          <a:xfrm>
            <a:off x="432000" y="432000"/>
            <a:ext cx="9198116" cy="432000"/>
          </a:xfrm>
        </p:spPr>
        <p:txBody>
          <a:bodyPr/>
          <a:lstStyle/>
          <a:p>
            <a:r>
              <a:rPr lang="en-US" dirty="0"/>
              <a:t>Agenda</a:t>
            </a:r>
          </a:p>
        </p:txBody>
      </p:sp>
      <p:sp>
        <p:nvSpPr>
          <p:cNvPr id="11" name="Text Placeholder 2">
            <a:extLst>
              <a:ext uri="{FF2B5EF4-FFF2-40B4-BE49-F238E27FC236}">
                <a16:creationId xmlns:a16="http://schemas.microsoft.com/office/drawing/2014/main" id="{409D1B5A-43B3-42EE-91E2-9C1C3546E109}"/>
              </a:ext>
            </a:extLst>
          </p:cNvPr>
          <p:cNvSpPr>
            <a:spLocks noGrp="1"/>
          </p:cNvSpPr>
          <p:nvPr>
            <p:ph type="body" sz="quarter" idx="32"/>
          </p:nvPr>
        </p:nvSpPr>
        <p:spPr>
          <a:xfrm>
            <a:off x="954314" y="1417302"/>
            <a:ext cx="10493187" cy="1147221"/>
          </a:xfrm>
        </p:spPr>
        <p:txBody>
          <a:bodyPr/>
          <a:lstStyle/>
          <a:p>
            <a:pPr marL="514350" indent="-514350">
              <a:spcAft>
                <a:spcPts val="1200"/>
              </a:spcAft>
              <a:buAutoNum type="arabicPeriod"/>
            </a:pPr>
            <a:r>
              <a:rPr lang="en-US" sz="2400" dirty="0">
                <a:ea typeface="Times New Roman" panose="02020603050405020304" pitchFamily="18" charset="0"/>
                <a:cs typeface="Times New Roman" panose="02020603050405020304" pitchFamily="18" charset="0"/>
              </a:rPr>
              <a:t>Current Premiums</a:t>
            </a:r>
          </a:p>
          <a:p>
            <a:pPr marL="514350" indent="-514350">
              <a:spcAft>
                <a:spcPts val="1200"/>
              </a:spcAft>
              <a:buAutoNum type="arabicPeriod"/>
            </a:pPr>
            <a:r>
              <a:rPr lang="en-US" sz="2400" dirty="0">
                <a:ea typeface="Times New Roman" panose="02020603050405020304" pitchFamily="18" charset="0"/>
                <a:cs typeface="Times New Roman" panose="02020603050405020304" pitchFamily="18" charset="0"/>
              </a:rPr>
              <a:t>Timeline</a:t>
            </a:r>
          </a:p>
          <a:p>
            <a:pPr marL="514350" indent="-514350">
              <a:spcAft>
                <a:spcPts val="1200"/>
              </a:spcAft>
              <a:buAutoNum type="arabicPeriod"/>
            </a:pPr>
            <a:r>
              <a:rPr lang="en-US" sz="2400" dirty="0">
                <a:ea typeface="Times New Roman" panose="02020603050405020304" pitchFamily="18" charset="0"/>
                <a:cs typeface="Times New Roman" panose="02020603050405020304" pitchFamily="18" charset="0"/>
              </a:rPr>
              <a:t>Premium Use</a:t>
            </a:r>
          </a:p>
          <a:p>
            <a:pPr marL="514350" indent="-514350">
              <a:spcAft>
                <a:spcPts val="1200"/>
              </a:spcAft>
              <a:buAutoNum type="arabicPeriod"/>
            </a:pPr>
            <a:r>
              <a:rPr lang="en-US" sz="2400" dirty="0">
                <a:ea typeface="Times New Roman" panose="02020603050405020304" pitchFamily="18" charset="0"/>
                <a:cs typeface="Times New Roman" panose="02020603050405020304" pitchFamily="18" charset="0"/>
              </a:rPr>
              <a:t>City Plans &amp; Policies</a:t>
            </a:r>
          </a:p>
          <a:p>
            <a:pPr marL="514350" indent="-514350">
              <a:spcAft>
                <a:spcPts val="1200"/>
              </a:spcAft>
              <a:buAutoNum type="arabicPeriod"/>
            </a:pPr>
            <a:r>
              <a:rPr lang="en-US" sz="2400" dirty="0">
                <a:ea typeface="Times New Roman" panose="02020603050405020304" pitchFamily="18" charset="0"/>
                <a:cs typeface="Times New Roman" panose="02020603050405020304" pitchFamily="18" charset="0"/>
              </a:rPr>
              <a:t>Market Data</a:t>
            </a:r>
          </a:p>
          <a:p>
            <a:pPr marL="514350" indent="-514350">
              <a:spcAft>
                <a:spcPts val="1200"/>
              </a:spcAft>
              <a:buAutoNum type="arabicPeriod"/>
            </a:pPr>
            <a:r>
              <a:rPr lang="en-US" sz="2400" dirty="0">
                <a:ea typeface="Times New Roman" panose="02020603050405020304" pitchFamily="18" charset="0"/>
                <a:cs typeface="Times New Roman" panose="02020603050405020304" pitchFamily="18" charset="0"/>
              </a:rPr>
              <a:t>Other Communities</a:t>
            </a:r>
          </a:p>
          <a:p>
            <a:pPr marL="514350" indent="-514350">
              <a:spcAft>
                <a:spcPts val="1200"/>
              </a:spcAft>
              <a:buAutoNum type="arabicPeriod"/>
            </a:pPr>
            <a:r>
              <a:rPr lang="en-US" sz="2400" dirty="0">
                <a:ea typeface="Times New Roman" panose="02020603050405020304" pitchFamily="18" charset="0"/>
                <a:cs typeface="Times New Roman" panose="02020603050405020304" pitchFamily="18" charset="0"/>
              </a:rPr>
              <a:t>Interviews</a:t>
            </a:r>
          </a:p>
          <a:p>
            <a:pPr marL="514350" indent="-514350">
              <a:spcAft>
                <a:spcPts val="1200"/>
              </a:spcAft>
              <a:buAutoNum type="arabicPeriod"/>
            </a:pPr>
            <a:r>
              <a:rPr lang="en-US" sz="2400" dirty="0">
                <a:ea typeface="Times New Roman" panose="02020603050405020304" pitchFamily="18" charset="0"/>
                <a:cs typeface="Times New Roman" panose="02020603050405020304" pitchFamily="18" charset="0"/>
              </a:rPr>
              <a:t>Discussion</a:t>
            </a:r>
          </a:p>
          <a:p>
            <a:pPr marL="514350" indent="-514350">
              <a:spcAft>
                <a:spcPts val="1200"/>
              </a:spcAft>
              <a:buAutoNum type="arabicPeriod"/>
            </a:pPr>
            <a:endParaRPr lang="en-US" sz="2400" dirty="0">
              <a:ea typeface="Times New Roman" panose="02020603050405020304" pitchFamily="18" charset="0"/>
              <a:cs typeface="Times New Roman" panose="02020603050405020304" pitchFamily="18" charset="0"/>
            </a:endParaRPr>
          </a:p>
          <a:p>
            <a:pPr marL="514350" indent="-514350">
              <a:spcAft>
                <a:spcPts val="1200"/>
              </a:spcAft>
              <a:buAutoNum type="arabicPeriod"/>
            </a:pPr>
            <a:endParaRPr lang="en-US" sz="2400" dirty="0">
              <a:ea typeface="Times New Roman" panose="02020603050405020304" pitchFamily="18" charset="0"/>
              <a:cs typeface="Times New Roman" panose="02020603050405020304" pitchFamily="18" charset="0"/>
            </a:endParaRPr>
          </a:p>
          <a:p>
            <a:pPr marL="514350" indent="-514350">
              <a:spcAft>
                <a:spcPts val="1200"/>
              </a:spcAft>
              <a:buAutoNum type="arabicPeriod"/>
            </a:pPr>
            <a:endParaRPr lang="en-US" sz="2400" dirty="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D264CDA-8FAB-4F92-AF81-F2DFA2FD30E8}"/>
              </a:ext>
            </a:extLst>
          </p:cNvPr>
          <p:cNvSpPr>
            <a:spLocks noGrp="1"/>
          </p:cNvSpPr>
          <p:nvPr>
            <p:ph type="sldNum" sz="quarter" idx="4294967295"/>
          </p:nvPr>
        </p:nvSpPr>
        <p:spPr>
          <a:xfrm>
            <a:off x="11447502" y="6401750"/>
            <a:ext cx="278418" cy="274324"/>
          </a:xfrm>
          <a:prstGeom prst="rect">
            <a:avLst/>
          </a:prstGeom>
        </p:spPr>
        <p:txBody>
          <a:bodyPr anchor="ctr">
            <a:normAutofit fontScale="85000" lnSpcReduction="20000"/>
          </a:bodyPr>
          <a:lstStyle/>
          <a:p>
            <a:pPr>
              <a:spcAft>
                <a:spcPts val="600"/>
              </a:spcAft>
            </a:pPr>
            <a:fld id="{19B51A1E-902D-48AF-9020-955120F399B6}" type="slidenum">
              <a:rPr lang="en-ZA" smtClean="0"/>
              <a:pPr>
                <a:spcAft>
                  <a:spcPts val="600"/>
                </a:spcAft>
              </a:pPr>
              <a:t>3</a:t>
            </a:fld>
            <a:endParaRPr lang="en-ZA"/>
          </a:p>
        </p:txBody>
      </p:sp>
    </p:spTree>
    <p:extLst>
      <p:ext uri="{BB962C8B-B14F-4D97-AF65-F5344CB8AC3E}">
        <p14:creationId xmlns:p14="http://schemas.microsoft.com/office/powerpoint/2010/main" val="3034931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8A9EBB-4976-86D9-83D2-187091FF94DA}"/>
              </a:ext>
            </a:extLst>
          </p:cNvPr>
          <p:cNvSpPr>
            <a:spLocks noGrp="1"/>
          </p:cNvSpPr>
          <p:nvPr>
            <p:ph type="title"/>
          </p:nvPr>
        </p:nvSpPr>
        <p:spPr/>
        <p:txBody>
          <a:bodyPr/>
          <a:lstStyle/>
          <a:p>
            <a:r>
              <a:rPr lang="en-US"/>
              <a:t>Current Premiums</a:t>
            </a:r>
            <a:endParaRPr lang="en-US" dirty="0"/>
          </a:p>
        </p:txBody>
      </p:sp>
      <p:sp>
        <p:nvSpPr>
          <p:cNvPr id="6" name="Content Placeholder 5">
            <a:extLst>
              <a:ext uri="{FF2B5EF4-FFF2-40B4-BE49-F238E27FC236}">
                <a16:creationId xmlns:a16="http://schemas.microsoft.com/office/drawing/2014/main" id="{C7FDA4A6-58E3-E012-405A-F42B646DEAD6}"/>
              </a:ext>
            </a:extLst>
          </p:cNvPr>
          <p:cNvSpPr>
            <a:spLocks noGrp="1"/>
          </p:cNvSpPr>
          <p:nvPr>
            <p:ph idx="1"/>
          </p:nvPr>
        </p:nvSpPr>
        <p:spPr/>
        <p:txBody>
          <a:bodyPr anchor="ctr"/>
          <a:lstStyle/>
          <a:p>
            <a:r>
              <a:rPr lang="en-US" dirty="0"/>
              <a:t>Affordable Residential Unit, in D1 and D2 districts only </a:t>
            </a:r>
          </a:p>
          <a:p>
            <a:pPr lvl="1"/>
            <a:r>
              <a:rPr lang="en-US" dirty="0"/>
              <a:t>3 tiers of increased % depending on percentage of affordable housing dwelling units provided</a:t>
            </a:r>
          </a:p>
          <a:p>
            <a:r>
              <a:rPr lang="en-US" dirty="0"/>
              <a:t>Green Building</a:t>
            </a:r>
          </a:p>
          <a:p>
            <a:pPr lvl="1"/>
            <a:r>
              <a:rPr lang="en-US" dirty="0"/>
              <a:t>50% with LEED Silver </a:t>
            </a:r>
          </a:p>
          <a:p>
            <a:pPr lvl="1"/>
            <a:r>
              <a:rPr lang="en-US" dirty="0"/>
              <a:t>150% with LEED Gold, </a:t>
            </a:r>
          </a:p>
          <a:p>
            <a:pPr lvl="1"/>
            <a:r>
              <a:rPr lang="en-US" dirty="0"/>
              <a:t>250% with LEED Platinum</a:t>
            </a:r>
          </a:p>
          <a:p>
            <a:r>
              <a:rPr lang="en-US" dirty="0"/>
              <a:t>Historic Preservation </a:t>
            </a:r>
          </a:p>
          <a:p>
            <a:pPr lvl="1"/>
            <a:r>
              <a:rPr lang="en-US" dirty="0"/>
              <a:t>50% with preservation of historic resource</a:t>
            </a:r>
          </a:p>
          <a:p>
            <a:r>
              <a:rPr lang="en-US" dirty="0"/>
              <a:t>Pedestrian Amenity, in C1A C1A/R and D1 districts only </a:t>
            </a:r>
          </a:p>
          <a:p>
            <a:pPr lvl="1"/>
            <a:r>
              <a:rPr lang="en-US" dirty="0"/>
              <a:t>10 sq. ft. per square foot of pedestrian amenity to maximum 8,000 square feet</a:t>
            </a:r>
          </a:p>
          <a:p>
            <a:pPr lvl="1"/>
            <a:r>
              <a:rPr lang="en-US" dirty="0"/>
              <a:t>Inner Arcade</a:t>
            </a:r>
          </a:p>
          <a:p>
            <a:pPr lvl="1"/>
            <a:r>
              <a:rPr lang="en-US" dirty="0"/>
              <a:t>Plaza</a:t>
            </a:r>
          </a:p>
          <a:p>
            <a:r>
              <a:rPr lang="en-US" dirty="0"/>
              <a:t>Public Parking, in D1 district only </a:t>
            </a:r>
          </a:p>
          <a:p>
            <a:pPr lvl="1"/>
            <a:r>
              <a:rPr lang="en-US" dirty="0"/>
              <a:t>Up to 200% with parking available to general public</a:t>
            </a:r>
          </a:p>
        </p:txBody>
      </p:sp>
    </p:spTree>
    <p:extLst>
      <p:ext uri="{BB962C8B-B14F-4D97-AF65-F5344CB8AC3E}">
        <p14:creationId xmlns:p14="http://schemas.microsoft.com/office/powerpoint/2010/main" val="2706197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DBF22-E3F4-37A3-EEAF-27BBA525EEEE}"/>
              </a:ext>
            </a:extLst>
          </p:cNvPr>
          <p:cNvSpPr>
            <a:spLocks noGrp="1"/>
          </p:cNvSpPr>
          <p:nvPr>
            <p:ph type="title"/>
          </p:nvPr>
        </p:nvSpPr>
        <p:spPr/>
        <p:txBody>
          <a:bodyPr/>
          <a:lstStyle/>
          <a:p>
            <a:r>
              <a:rPr lang="en-US" dirty="0"/>
              <a:t>Far / Height Comparison </a:t>
            </a:r>
          </a:p>
        </p:txBody>
      </p:sp>
      <p:graphicFrame>
        <p:nvGraphicFramePr>
          <p:cNvPr id="4" name="Table 4">
            <a:extLst>
              <a:ext uri="{FF2B5EF4-FFF2-40B4-BE49-F238E27FC236}">
                <a16:creationId xmlns:a16="http://schemas.microsoft.com/office/drawing/2014/main" id="{1C1EDF3F-3D5F-56FD-6C75-726B85EB040A}"/>
              </a:ext>
            </a:extLst>
          </p:cNvPr>
          <p:cNvGraphicFramePr>
            <a:graphicFrameLocks noGrp="1"/>
          </p:cNvGraphicFramePr>
          <p:nvPr>
            <p:ph idx="1"/>
            <p:extLst>
              <p:ext uri="{D42A27DB-BD31-4B8C-83A1-F6EECF244321}">
                <p14:modId xmlns:p14="http://schemas.microsoft.com/office/powerpoint/2010/main" val="2453729136"/>
              </p:ext>
            </p:extLst>
          </p:nvPr>
        </p:nvGraphicFramePr>
        <p:xfrm>
          <a:off x="932541" y="1448934"/>
          <a:ext cx="9964056" cy="4556780"/>
        </p:xfrm>
        <a:graphic>
          <a:graphicData uri="http://schemas.openxmlformats.org/drawingml/2006/table">
            <a:tbl>
              <a:tblPr firstRow="1" bandRow="1">
                <a:tableStyleId>{073A0DAA-6AF3-43AB-8588-CEC1D06C72B9}</a:tableStyleId>
              </a:tblPr>
              <a:tblGrid>
                <a:gridCol w="2491014">
                  <a:extLst>
                    <a:ext uri="{9D8B030D-6E8A-4147-A177-3AD203B41FA5}">
                      <a16:colId xmlns:a16="http://schemas.microsoft.com/office/drawing/2014/main" val="2018527097"/>
                    </a:ext>
                  </a:extLst>
                </a:gridCol>
                <a:gridCol w="2491014">
                  <a:extLst>
                    <a:ext uri="{9D8B030D-6E8A-4147-A177-3AD203B41FA5}">
                      <a16:colId xmlns:a16="http://schemas.microsoft.com/office/drawing/2014/main" val="1616874245"/>
                    </a:ext>
                  </a:extLst>
                </a:gridCol>
                <a:gridCol w="2491014">
                  <a:extLst>
                    <a:ext uri="{9D8B030D-6E8A-4147-A177-3AD203B41FA5}">
                      <a16:colId xmlns:a16="http://schemas.microsoft.com/office/drawing/2014/main" val="2960319634"/>
                    </a:ext>
                  </a:extLst>
                </a:gridCol>
                <a:gridCol w="2491014">
                  <a:extLst>
                    <a:ext uri="{9D8B030D-6E8A-4147-A177-3AD203B41FA5}">
                      <a16:colId xmlns:a16="http://schemas.microsoft.com/office/drawing/2014/main" val="3957026222"/>
                    </a:ext>
                  </a:extLst>
                </a:gridCol>
              </a:tblGrid>
              <a:tr h="1136622">
                <a:tc>
                  <a:txBody>
                    <a:bodyPr/>
                    <a:lstStyle/>
                    <a:p>
                      <a:r>
                        <a:rPr lang="en-US" dirty="0"/>
                        <a:t>District</a:t>
                      </a:r>
                    </a:p>
                  </a:txBody>
                  <a:tcPr/>
                </a:tc>
                <a:tc>
                  <a:txBody>
                    <a:bodyPr/>
                    <a:lstStyle/>
                    <a:p>
                      <a:r>
                        <a:rPr lang="en-US" dirty="0"/>
                        <a:t>Allowable (by-right) FAR</a:t>
                      </a:r>
                    </a:p>
                  </a:txBody>
                  <a:tcPr/>
                </a:tc>
                <a:tc>
                  <a:txBody>
                    <a:bodyPr/>
                    <a:lstStyle/>
                    <a:p>
                      <a:r>
                        <a:rPr lang="en-US" dirty="0"/>
                        <a:t>Bonus/premium FAR Maximum</a:t>
                      </a:r>
                    </a:p>
                  </a:txBody>
                  <a:tcPr/>
                </a:tc>
                <a:tc>
                  <a:txBody>
                    <a:bodyPr/>
                    <a:lstStyle/>
                    <a:p>
                      <a:r>
                        <a:rPr lang="en-US" dirty="0"/>
                        <a:t>Maximum Height</a:t>
                      </a:r>
                    </a:p>
                  </a:txBody>
                  <a:tcPr/>
                </a:tc>
                <a:extLst>
                  <a:ext uri="{0D108BD9-81ED-4DB2-BD59-A6C34878D82A}">
                    <a16:rowId xmlns:a16="http://schemas.microsoft.com/office/drawing/2014/main" val="1758999620"/>
                  </a:ext>
                </a:extLst>
              </a:tr>
              <a:tr h="658519">
                <a:tc>
                  <a:txBody>
                    <a:bodyPr/>
                    <a:lstStyle/>
                    <a:p>
                      <a:r>
                        <a:rPr lang="en-US" dirty="0"/>
                        <a:t>D1</a:t>
                      </a:r>
                    </a:p>
                  </a:txBody>
                  <a:tcPr/>
                </a:tc>
                <a:tc>
                  <a:txBody>
                    <a:bodyPr/>
                    <a:lstStyle/>
                    <a:p>
                      <a:r>
                        <a:rPr lang="en-US" dirty="0"/>
                        <a:t>400%</a:t>
                      </a:r>
                    </a:p>
                  </a:txBody>
                  <a:tcPr/>
                </a:tc>
                <a:tc>
                  <a:txBody>
                    <a:bodyPr/>
                    <a:lstStyle/>
                    <a:p>
                      <a:r>
                        <a:rPr lang="en-US" dirty="0"/>
                        <a:t>900%</a:t>
                      </a:r>
                    </a:p>
                  </a:txBody>
                  <a:tcPr/>
                </a:tc>
                <a:tc>
                  <a:txBody>
                    <a:bodyPr/>
                    <a:lstStyle/>
                    <a:p>
                      <a:r>
                        <a:rPr lang="en-US" dirty="0"/>
                        <a:t>180 feet</a:t>
                      </a:r>
                    </a:p>
                  </a:txBody>
                  <a:tcPr/>
                </a:tc>
                <a:extLst>
                  <a:ext uri="{0D108BD9-81ED-4DB2-BD59-A6C34878D82A}">
                    <a16:rowId xmlns:a16="http://schemas.microsoft.com/office/drawing/2014/main" val="1913369684"/>
                  </a:ext>
                </a:extLst>
              </a:tr>
              <a:tr h="658519">
                <a:tc>
                  <a:txBody>
                    <a:bodyPr/>
                    <a:lstStyle/>
                    <a:p>
                      <a:r>
                        <a:rPr lang="en-US" dirty="0"/>
                        <a:t>D2</a:t>
                      </a:r>
                    </a:p>
                  </a:txBody>
                  <a:tcPr/>
                </a:tc>
                <a:tc>
                  <a:txBody>
                    <a:bodyPr/>
                    <a:lstStyle/>
                    <a:p>
                      <a:r>
                        <a:rPr lang="en-US" dirty="0"/>
                        <a:t>200%</a:t>
                      </a:r>
                    </a:p>
                  </a:txBody>
                  <a:tcPr/>
                </a:tc>
                <a:tc>
                  <a:txBody>
                    <a:bodyPr/>
                    <a:lstStyle/>
                    <a:p>
                      <a:r>
                        <a:rPr lang="en-US" dirty="0"/>
                        <a:t>400%</a:t>
                      </a:r>
                    </a:p>
                  </a:txBody>
                  <a:tcPr/>
                </a:tc>
                <a:tc>
                  <a:txBody>
                    <a:bodyPr/>
                    <a:lstStyle/>
                    <a:p>
                      <a:r>
                        <a:rPr lang="en-US" dirty="0"/>
                        <a:t>60 feet</a:t>
                      </a:r>
                    </a:p>
                  </a:txBody>
                  <a:tcPr/>
                </a:tc>
                <a:extLst>
                  <a:ext uri="{0D108BD9-81ED-4DB2-BD59-A6C34878D82A}">
                    <a16:rowId xmlns:a16="http://schemas.microsoft.com/office/drawing/2014/main" val="2159937176"/>
                  </a:ext>
                </a:extLst>
              </a:tr>
              <a:tr h="131704">
                <a:tc>
                  <a:txBody>
                    <a:bodyPr/>
                    <a:lstStyle/>
                    <a:p>
                      <a:r>
                        <a:rPr lang="en-US" dirty="0"/>
                        <a:t>TC-1</a:t>
                      </a:r>
                    </a:p>
                  </a:txBody>
                  <a:tcPr/>
                </a:tc>
                <a:tc>
                  <a:txBody>
                    <a:bodyPr/>
                    <a:lstStyle/>
                    <a:p>
                      <a:r>
                        <a:rPr lang="en-US" dirty="0"/>
                        <a:t>None</a:t>
                      </a:r>
                    </a:p>
                  </a:txBody>
                  <a:tcPr/>
                </a:tc>
                <a:tc>
                  <a:txBody>
                    <a:bodyPr/>
                    <a:lstStyle/>
                    <a:p>
                      <a:r>
                        <a:rPr lang="en-US" dirty="0"/>
                        <a:t>None</a:t>
                      </a:r>
                    </a:p>
                  </a:txBody>
                  <a:tcPr/>
                </a:tc>
                <a:tc>
                  <a:txBody>
                    <a:bodyPr/>
                    <a:lstStyle/>
                    <a:p>
                      <a:r>
                        <a:rPr lang="en-US" dirty="0"/>
                        <a:t>Up to 300 feet </a:t>
                      </a:r>
                    </a:p>
                  </a:txBody>
                  <a:tcPr/>
                </a:tc>
                <a:extLst>
                  <a:ext uri="{0D108BD9-81ED-4DB2-BD59-A6C34878D82A}">
                    <a16:rowId xmlns:a16="http://schemas.microsoft.com/office/drawing/2014/main" val="4087923537"/>
                  </a:ext>
                </a:extLst>
              </a:tr>
              <a:tr h="234056">
                <a:tc>
                  <a:txBody>
                    <a:bodyPr/>
                    <a:lstStyle/>
                    <a:p>
                      <a:r>
                        <a:rPr lang="en-US" dirty="0"/>
                        <a:t>C1</a:t>
                      </a:r>
                    </a:p>
                  </a:txBody>
                  <a:tcPr/>
                </a:tc>
                <a:tc>
                  <a:txBody>
                    <a:bodyPr/>
                    <a:lstStyle/>
                    <a:p>
                      <a:r>
                        <a:rPr lang="en-US" dirty="0"/>
                        <a:t>200%</a:t>
                      </a:r>
                    </a:p>
                  </a:txBody>
                  <a:tcPr/>
                </a:tc>
                <a:tc>
                  <a:txBody>
                    <a:bodyPr/>
                    <a:lstStyle/>
                    <a:p>
                      <a:r>
                        <a:rPr lang="en-US" dirty="0"/>
                        <a:t>NA</a:t>
                      </a:r>
                    </a:p>
                  </a:txBody>
                  <a:tcPr/>
                </a:tc>
                <a:tc>
                  <a:txBody>
                    <a:bodyPr/>
                    <a:lstStyle/>
                    <a:p>
                      <a:r>
                        <a:rPr lang="en-US" dirty="0"/>
                        <a:t>None</a:t>
                      </a:r>
                    </a:p>
                  </a:txBody>
                  <a:tcPr/>
                </a:tc>
                <a:extLst>
                  <a:ext uri="{0D108BD9-81ED-4DB2-BD59-A6C34878D82A}">
                    <a16:rowId xmlns:a16="http://schemas.microsoft.com/office/drawing/2014/main" val="3948188877"/>
                  </a:ext>
                </a:extLst>
              </a:tr>
              <a:tr h="131703">
                <a:tc>
                  <a:txBody>
                    <a:bodyPr/>
                    <a:lstStyle/>
                    <a:p>
                      <a:r>
                        <a:rPr lang="en-US" dirty="0"/>
                        <a:t>C1A / R</a:t>
                      </a:r>
                    </a:p>
                  </a:txBody>
                  <a:tcPr/>
                </a:tc>
                <a:tc>
                  <a:txBody>
                    <a:bodyPr/>
                    <a:lstStyle/>
                    <a:p>
                      <a:r>
                        <a:rPr lang="en-US" dirty="0"/>
                        <a:t>300%</a:t>
                      </a:r>
                    </a:p>
                  </a:txBody>
                  <a:tcPr/>
                </a:tc>
                <a:tc>
                  <a:txBody>
                    <a:bodyPr/>
                    <a:lstStyle/>
                    <a:p>
                      <a:r>
                        <a:rPr lang="en-US" dirty="0"/>
                        <a:t>NA</a:t>
                      </a:r>
                    </a:p>
                  </a:txBody>
                  <a:tcPr/>
                </a:tc>
                <a:tc>
                  <a:txBody>
                    <a:bodyPr/>
                    <a:lstStyle/>
                    <a:p>
                      <a:r>
                        <a:rPr lang="en-US" dirty="0"/>
                        <a:t>None</a:t>
                      </a:r>
                    </a:p>
                  </a:txBody>
                  <a:tcPr/>
                </a:tc>
                <a:extLst>
                  <a:ext uri="{0D108BD9-81ED-4DB2-BD59-A6C34878D82A}">
                    <a16:rowId xmlns:a16="http://schemas.microsoft.com/office/drawing/2014/main" val="2790287307"/>
                  </a:ext>
                </a:extLst>
              </a:tr>
              <a:tr h="131704">
                <a:tc>
                  <a:txBody>
                    <a:bodyPr/>
                    <a:lstStyle/>
                    <a:p>
                      <a:r>
                        <a:rPr lang="en-US" dirty="0"/>
                        <a:t>R4E</a:t>
                      </a:r>
                    </a:p>
                  </a:txBody>
                  <a:tcPr/>
                </a:tc>
                <a:tc>
                  <a:txBody>
                    <a:bodyPr/>
                    <a:lstStyle/>
                    <a:p>
                      <a:r>
                        <a:rPr lang="en-US" dirty="0"/>
                        <a:t>NA (580 sq/ft lot area per dwelling unit)</a:t>
                      </a:r>
                    </a:p>
                  </a:txBody>
                  <a:tcPr/>
                </a:tc>
                <a:tc>
                  <a:txBody>
                    <a:bodyPr/>
                    <a:lstStyle/>
                    <a:p>
                      <a:r>
                        <a:rPr lang="en-US" dirty="0"/>
                        <a:t>NA</a:t>
                      </a:r>
                    </a:p>
                  </a:txBody>
                  <a:tcPr/>
                </a:tc>
                <a:tc>
                  <a:txBody>
                    <a:bodyPr/>
                    <a:lstStyle/>
                    <a:p>
                      <a:r>
                        <a:rPr lang="en-US" dirty="0"/>
                        <a:t>None</a:t>
                      </a:r>
                    </a:p>
                  </a:txBody>
                  <a:tcPr/>
                </a:tc>
                <a:extLst>
                  <a:ext uri="{0D108BD9-81ED-4DB2-BD59-A6C34878D82A}">
                    <a16:rowId xmlns:a16="http://schemas.microsoft.com/office/drawing/2014/main" val="2946007194"/>
                  </a:ext>
                </a:extLst>
              </a:tr>
              <a:tr h="131704">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47757257"/>
                  </a:ext>
                </a:extLst>
              </a:tr>
            </a:tbl>
          </a:graphicData>
        </a:graphic>
      </p:graphicFrame>
    </p:spTree>
    <p:extLst>
      <p:ext uri="{BB962C8B-B14F-4D97-AF65-F5344CB8AC3E}">
        <p14:creationId xmlns:p14="http://schemas.microsoft.com/office/powerpoint/2010/main" val="3816490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3818A-47AD-ACE0-F159-EA8B816617E3}"/>
              </a:ext>
            </a:extLst>
          </p:cNvPr>
          <p:cNvSpPr>
            <a:spLocks noGrp="1"/>
          </p:cNvSpPr>
          <p:nvPr>
            <p:ph type="title"/>
          </p:nvPr>
        </p:nvSpPr>
        <p:spPr>
          <a:xfrm>
            <a:off x="432001" y="457200"/>
            <a:ext cx="3159612" cy="1600200"/>
          </a:xfrm>
        </p:spPr>
        <p:txBody>
          <a:bodyPr anchor="b">
            <a:normAutofit/>
          </a:bodyPr>
          <a:lstStyle/>
          <a:p>
            <a:r>
              <a:rPr lang="en-US" dirty="0"/>
              <a:t>What we Reviewed</a:t>
            </a:r>
          </a:p>
        </p:txBody>
      </p:sp>
      <p:sp>
        <p:nvSpPr>
          <p:cNvPr id="9" name="Text Placeholder 2">
            <a:extLst>
              <a:ext uri="{FF2B5EF4-FFF2-40B4-BE49-F238E27FC236}">
                <a16:creationId xmlns:a16="http://schemas.microsoft.com/office/drawing/2014/main" id="{3A12A197-9869-82DA-54B7-F1CAF0ED44E3}"/>
              </a:ext>
            </a:extLst>
          </p:cNvPr>
          <p:cNvSpPr>
            <a:spLocks noGrp="1"/>
          </p:cNvSpPr>
          <p:nvPr>
            <p:ph type="body" sz="half" idx="2"/>
          </p:nvPr>
        </p:nvSpPr>
        <p:spPr>
          <a:xfrm>
            <a:off x="432001" y="2057400"/>
            <a:ext cx="3159612" cy="4126584"/>
          </a:xfrm>
        </p:spPr>
        <p:txBody>
          <a:bodyPr/>
          <a:lstStyle/>
          <a:p>
            <a:endParaRPr lang="en-US"/>
          </a:p>
        </p:txBody>
      </p:sp>
      <p:graphicFrame>
        <p:nvGraphicFramePr>
          <p:cNvPr id="5" name="Content Placeholder 2">
            <a:extLst>
              <a:ext uri="{FF2B5EF4-FFF2-40B4-BE49-F238E27FC236}">
                <a16:creationId xmlns:a16="http://schemas.microsoft.com/office/drawing/2014/main" id="{9A52302D-8229-9A93-0A32-A955F5FD1063}"/>
              </a:ext>
            </a:extLst>
          </p:cNvPr>
          <p:cNvGraphicFramePr>
            <a:graphicFrameLocks noGrp="1"/>
          </p:cNvGraphicFramePr>
          <p:nvPr>
            <p:ph idx="1"/>
            <p:extLst>
              <p:ext uri="{D42A27DB-BD31-4B8C-83A1-F6EECF244321}">
                <p14:modId xmlns:p14="http://schemas.microsoft.com/office/powerpoint/2010/main" val="2646448304"/>
              </p:ext>
            </p:extLst>
          </p:nvPr>
        </p:nvGraphicFramePr>
        <p:xfrm>
          <a:off x="3770722" y="457201"/>
          <a:ext cx="6023727" cy="5726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7051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3818A-47AD-ACE0-F159-EA8B816617E3}"/>
              </a:ext>
            </a:extLst>
          </p:cNvPr>
          <p:cNvSpPr>
            <a:spLocks noGrp="1"/>
          </p:cNvSpPr>
          <p:nvPr>
            <p:ph type="title"/>
          </p:nvPr>
        </p:nvSpPr>
        <p:spPr>
          <a:xfrm>
            <a:off x="432001" y="457200"/>
            <a:ext cx="3159612" cy="1600200"/>
          </a:xfrm>
        </p:spPr>
        <p:txBody>
          <a:bodyPr anchor="b">
            <a:normAutofit/>
          </a:bodyPr>
          <a:lstStyle/>
          <a:p>
            <a:r>
              <a:rPr lang="en-US" dirty="0"/>
              <a:t>What we Found</a:t>
            </a:r>
          </a:p>
        </p:txBody>
      </p:sp>
      <p:sp>
        <p:nvSpPr>
          <p:cNvPr id="9" name="Text Placeholder 2">
            <a:extLst>
              <a:ext uri="{FF2B5EF4-FFF2-40B4-BE49-F238E27FC236}">
                <a16:creationId xmlns:a16="http://schemas.microsoft.com/office/drawing/2014/main" id="{3A12A197-9869-82DA-54B7-F1CAF0ED44E3}"/>
              </a:ext>
            </a:extLst>
          </p:cNvPr>
          <p:cNvSpPr>
            <a:spLocks noGrp="1"/>
          </p:cNvSpPr>
          <p:nvPr>
            <p:ph type="body" sz="half" idx="2"/>
          </p:nvPr>
        </p:nvSpPr>
        <p:spPr>
          <a:xfrm>
            <a:off x="432001" y="2057400"/>
            <a:ext cx="3159612" cy="4126584"/>
          </a:xfrm>
        </p:spPr>
        <p:txBody>
          <a:bodyPr/>
          <a:lstStyle/>
          <a:p>
            <a:endParaRPr lang="en-US"/>
          </a:p>
        </p:txBody>
      </p:sp>
      <p:graphicFrame>
        <p:nvGraphicFramePr>
          <p:cNvPr id="5" name="Content Placeholder 2">
            <a:extLst>
              <a:ext uri="{FF2B5EF4-FFF2-40B4-BE49-F238E27FC236}">
                <a16:creationId xmlns:a16="http://schemas.microsoft.com/office/drawing/2014/main" id="{9A52302D-8229-9A93-0A32-A955F5FD1063}"/>
              </a:ext>
            </a:extLst>
          </p:cNvPr>
          <p:cNvGraphicFramePr>
            <a:graphicFrameLocks noGrp="1"/>
          </p:cNvGraphicFramePr>
          <p:nvPr>
            <p:ph idx="1"/>
            <p:extLst>
              <p:ext uri="{D42A27DB-BD31-4B8C-83A1-F6EECF244321}">
                <p14:modId xmlns:p14="http://schemas.microsoft.com/office/powerpoint/2010/main" val="2265371036"/>
              </p:ext>
            </p:extLst>
          </p:nvPr>
        </p:nvGraphicFramePr>
        <p:xfrm>
          <a:off x="3770722" y="457201"/>
          <a:ext cx="6023727" cy="5726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Not Equal 2">
            <a:extLst>
              <a:ext uri="{FF2B5EF4-FFF2-40B4-BE49-F238E27FC236}">
                <a16:creationId xmlns:a16="http://schemas.microsoft.com/office/drawing/2014/main" id="{0C682FEF-6707-B8B4-095A-3DDC0BA2D658}"/>
              </a:ext>
            </a:extLst>
          </p:cNvPr>
          <p:cNvSpPr/>
          <p:nvPr/>
        </p:nvSpPr>
        <p:spPr>
          <a:xfrm>
            <a:off x="6853383" y="832427"/>
            <a:ext cx="212436" cy="193964"/>
          </a:xfrm>
          <a:prstGeom prst="mathNot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Not Equal 3">
            <a:extLst>
              <a:ext uri="{FF2B5EF4-FFF2-40B4-BE49-F238E27FC236}">
                <a16:creationId xmlns:a16="http://schemas.microsoft.com/office/drawing/2014/main" id="{141D0685-F6EE-387D-98E1-D4C973ED6DD0}"/>
              </a:ext>
            </a:extLst>
          </p:cNvPr>
          <p:cNvSpPr/>
          <p:nvPr/>
        </p:nvSpPr>
        <p:spPr>
          <a:xfrm>
            <a:off x="7065819" y="5603009"/>
            <a:ext cx="212436" cy="193964"/>
          </a:xfrm>
          <a:prstGeom prst="mathNot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88955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821EA-2DDF-90BA-A24E-D6A45DF503E9}"/>
              </a:ext>
            </a:extLst>
          </p:cNvPr>
          <p:cNvSpPr>
            <a:spLocks noGrp="1"/>
          </p:cNvSpPr>
          <p:nvPr>
            <p:ph type="title"/>
          </p:nvPr>
        </p:nvSpPr>
        <p:spPr/>
        <p:txBody>
          <a:bodyPr/>
          <a:lstStyle/>
          <a:p>
            <a:r>
              <a:rPr lang="en-US" dirty="0"/>
              <a:t>Timeline</a:t>
            </a:r>
          </a:p>
        </p:txBody>
      </p:sp>
      <p:graphicFrame>
        <p:nvGraphicFramePr>
          <p:cNvPr id="9" name="Content Placeholder 8">
            <a:extLst>
              <a:ext uri="{FF2B5EF4-FFF2-40B4-BE49-F238E27FC236}">
                <a16:creationId xmlns:a16="http://schemas.microsoft.com/office/drawing/2014/main" id="{B45CA3D8-AAAA-A46A-3268-8C281BDB8BBD}"/>
              </a:ext>
            </a:extLst>
          </p:cNvPr>
          <p:cNvGraphicFramePr>
            <a:graphicFrameLocks noGrp="1"/>
          </p:cNvGraphicFramePr>
          <p:nvPr>
            <p:ph idx="1"/>
            <p:extLst>
              <p:ext uri="{D42A27DB-BD31-4B8C-83A1-F6EECF244321}">
                <p14:modId xmlns:p14="http://schemas.microsoft.com/office/powerpoint/2010/main" val="3273441130"/>
              </p:ext>
            </p:extLst>
          </p:nvPr>
        </p:nvGraphicFramePr>
        <p:xfrm>
          <a:off x="431800" y="1046163"/>
          <a:ext cx="9197975" cy="5130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476FB293-D738-36D6-2E1F-4B0589C830C3}"/>
              </a:ext>
            </a:extLst>
          </p:cNvPr>
          <p:cNvSpPr txBox="1"/>
          <p:nvPr/>
        </p:nvSpPr>
        <p:spPr>
          <a:xfrm>
            <a:off x="-131618" y="1111646"/>
            <a:ext cx="1581727" cy="738664"/>
          </a:xfrm>
          <a:prstGeom prst="rect">
            <a:avLst/>
          </a:prstGeom>
          <a:noFill/>
        </p:spPr>
        <p:txBody>
          <a:bodyPr wrap="square" rtlCol="0">
            <a:spAutoFit/>
          </a:bodyPr>
          <a:lstStyle/>
          <a:p>
            <a:pPr algn="ctr"/>
            <a:r>
              <a:rPr lang="en-US" sz="1400" b="1" i="0" u="none" strike="noStrike" dirty="0">
                <a:solidFill>
                  <a:srgbClr val="000000"/>
                </a:solidFill>
                <a:effectLst/>
                <a:latin typeface="Calibri" panose="020F0502020204030204" pitchFamily="34" charset="0"/>
              </a:rPr>
              <a:t>1966</a:t>
            </a:r>
          </a:p>
          <a:p>
            <a:pPr algn="ctr"/>
            <a:r>
              <a:rPr lang="en-US" sz="1400" b="1" i="0" u="none" strike="noStrike" dirty="0">
                <a:solidFill>
                  <a:srgbClr val="000000"/>
                </a:solidFill>
                <a:effectLst/>
                <a:latin typeface="Calibri" panose="020F0502020204030204" pitchFamily="34" charset="0"/>
              </a:rPr>
              <a:t>Pedestrian Premium</a:t>
            </a:r>
            <a:r>
              <a:rPr lang="en-US" sz="1400" b="1" dirty="0"/>
              <a:t> </a:t>
            </a:r>
          </a:p>
        </p:txBody>
      </p:sp>
      <p:sp>
        <p:nvSpPr>
          <p:cNvPr id="11" name="TextBox 10">
            <a:extLst>
              <a:ext uri="{FF2B5EF4-FFF2-40B4-BE49-F238E27FC236}">
                <a16:creationId xmlns:a16="http://schemas.microsoft.com/office/drawing/2014/main" id="{0C342474-D07B-875E-95EB-D26406BCC108}"/>
              </a:ext>
            </a:extLst>
          </p:cNvPr>
          <p:cNvSpPr txBox="1"/>
          <p:nvPr/>
        </p:nvSpPr>
        <p:spPr>
          <a:xfrm>
            <a:off x="3578369" y="4356905"/>
            <a:ext cx="901267" cy="646331"/>
          </a:xfrm>
          <a:prstGeom prst="rect">
            <a:avLst/>
          </a:prstGeom>
          <a:noFill/>
        </p:spPr>
        <p:txBody>
          <a:bodyPr wrap="square" rtlCol="0">
            <a:spAutoFit/>
          </a:bodyPr>
          <a:lstStyle/>
          <a:p>
            <a:pPr algn="ctr"/>
            <a:r>
              <a:rPr lang="en-US" sz="1200" b="0" i="0" u="none" strike="noStrike" dirty="0">
                <a:solidFill>
                  <a:srgbClr val="000000"/>
                </a:solidFill>
                <a:effectLst/>
                <a:latin typeface="Calibri" panose="020F0502020204030204" pitchFamily="34" charset="0"/>
              </a:rPr>
              <a:t>1988</a:t>
            </a:r>
          </a:p>
          <a:p>
            <a:pPr algn="ctr"/>
            <a:r>
              <a:rPr lang="en-US" sz="1200" b="0" i="0" u="none" strike="noStrike" dirty="0">
                <a:solidFill>
                  <a:srgbClr val="000000"/>
                </a:solidFill>
                <a:effectLst/>
                <a:latin typeface="Calibri" panose="020F0502020204030204" pitchFamily="34" charset="0"/>
              </a:rPr>
              <a:t>Definitions Changed</a:t>
            </a:r>
            <a:endParaRPr lang="en-US" sz="1200" dirty="0"/>
          </a:p>
        </p:txBody>
      </p:sp>
      <p:sp>
        <p:nvSpPr>
          <p:cNvPr id="12" name="TextBox 11">
            <a:extLst>
              <a:ext uri="{FF2B5EF4-FFF2-40B4-BE49-F238E27FC236}">
                <a16:creationId xmlns:a16="http://schemas.microsoft.com/office/drawing/2014/main" id="{0424BB0B-F71F-0340-162F-EC4ADC1088A2}"/>
              </a:ext>
            </a:extLst>
          </p:cNvPr>
          <p:cNvSpPr txBox="1"/>
          <p:nvPr/>
        </p:nvSpPr>
        <p:spPr>
          <a:xfrm>
            <a:off x="4335610" y="1111646"/>
            <a:ext cx="1117599" cy="738664"/>
          </a:xfrm>
          <a:prstGeom prst="rect">
            <a:avLst/>
          </a:prstGeom>
          <a:noFill/>
        </p:spPr>
        <p:txBody>
          <a:bodyPr wrap="square" rtlCol="0">
            <a:spAutoFit/>
          </a:bodyPr>
          <a:lstStyle/>
          <a:p>
            <a:pPr algn="ctr"/>
            <a:r>
              <a:rPr lang="en-US" sz="1400" b="1" dirty="0">
                <a:solidFill>
                  <a:srgbClr val="000000"/>
                </a:solidFill>
                <a:latin typeface="Calibri" panose="020F0502020204030204" pitchFamily="34" charset="0"/>
              </a:rPr>
              <a:t>1994</a:t>
            </a:r>
          </a:p>
          <a:p>
            <a:pPr algn="ctr"/>
            <a:r>
              <a:rPr lang="en-US" sz="1400" b="1" dirty="0">
                <a:solidFill>
                  <a:srgbClr val="000000"/>
                </a:solidFill>
                <a:latin typeface="Calibri" panose="020F0502020204030204" pitchFamily="34" charset="0"/>
              </a:rPr>
              <a:t>Residential</a:t>
            </a:r>
            <a:r>
              <a:rPr lang="en-US" sz="1400" b="1" i="0" u="none" strike="noStrike" dirty="0">
                <a:solidFill>
                  <a:srgbClr val="000000"/>
                </a:solidFill>
                <a:effectLst/>
                <a:latin typeface="Calibri" panose="020F0502020204030204" pitchFamily="34" charset="0"/>
              </a:rPr>
              <a:t> Premium</a:t>
            </a:r>
            <a:r>
              <a:rPr lang="en-US" sz="1400" b="1" dirty="0"/>
              <a:t> </a:t>
            </a:r>
          </a:p>
        </p:txBody>
      </p:sp>
      <p:sp>
        <p:nvSpPr>
          <p:cNvPr id="13" name="TextBox 12">
            <a:extLst>
              <a:ext uri="{FF2B5EF4-FFF2-40B4-BE49-F238E27FC236}">
                <a16:creationId xmlns:a16="http://schemas.microsoft.com/office/drawing/2014/main" id="{AC3C9321-2ABF-F0D2-C02C-19682A127292}"/>
              </a:ext>
            </a:extLst>
          </p:cNvPr>
          <p:cNvSpPr txBox="1"/>
          <p:nvPr/>
        </p:nvSpPr>
        <p:spPr>
          <a:xfrm>
            <a:off x="6299200" y="4509955"/>
            <a:ext cx="1029854" cy="461665"/>
          </a:xfrm>
          <a:prstGeom prst="rect">
            <a:avLst/>
          </a:prstGeom>
          <a:noFill/>
        </p:spPr>
        <p:txBody>
          <a:bodyPr wrap="square" rtlCol="0">
            <a:spAutoFit/>
          </a:bodyPr>
          <a:lstStyle/>
          <a:p>
            <a:pPr algn="ctr"/>
            <a:r>
              <a:rPr lang="en-US" sz="1200" b="0" i="0" u="none" strike="noStrike" dirty="0">
                <a:solidFill>
                  <a:srgbClr val="000000"/>
                </a:solidFill>
                <a:effectLst/>
                <a:latin typeface="Calibri" panose="020F0502020204030204" pitchFamily="34" charset="0"/>
              </a:rPr>
              <a:t>2006</a:t>
            </a:r>
          </a:p>
          <a:p>
            <a:pPr algn="ctr"/>
            <a:r>
              <a:rPr lang="en-US" sz="1200" b="0" i="0" u="none" strike="noStrike" dirty="0">
                <a:solidFill>
                  <a:srgbClr val="000000"/>
                </a:solidFill>
                <a:effectLst/>
                <a:latin typeface="Calibri" panose="020F0502020204030204" pitchFamily="34" charset="0"/>
              </a:rPr>
              <a:t>Clarifications</a:t>
            </a:r>
            <a:endParaRPr lang="en-US" sz="1200" dirty="0"/>
          </a:p>
        </p:txBody>
      </p:sp>
      <p:sp>
        <p:nvSpPr>
          <p:cNvPr id="14" name="TextBox 13">
            <a:extLst>
              <a:ext uri="{FF2B5EF4-FFF2-40B4-BE49-F238E27FC236}">
                <a16:creationId xmlns:a16="http://schemas.microsoft.com/office/drawing/2014/main" id="{0F2CF0E5-22AF-9435-3740-FC7043202D8B}"/>
              </a:ext>
            </a:extLst>
          </p:cNvPr>
          <p:cNvSpPr txBox="1"/>
          <p:nvPr/>
        </p:nvSpPr>
        <p:spPr>
          <a:xfrm>
            <a:off x="6738792" y="1111646"/>
            <a:ext cx="1125971" cy="2246769"/>
          </a:xfrm>
          <a:prstGeom prst="rect">
            <a:avLst/>
          </a:prstGeom>
          <a:noFill/>
        </p:spPr>
        <p:txBody>
          <a:bodyPr wrap="square" rtlCol="0">
            <a:spAutoFit/>
          </a:bodyPr>
          <a:lstStyle/>
          <a:p>
            <a:pPr algn="ctr"/>
            <a:r>
              <a:rPr lang="en-US" sz="1400" b="1" dirty="0">
                <a:solidFill>
                  <a:srgbClr val="000000"/>
                </a:solidFill>
                <a:latin typeface="Calibri" panose="020F0502020204030204" pitchFamily="34" charset="0"/>
              </a:rPr>
              <a:t>2009</a:t>
            </a:r>
          </a:p>
          <a:p>
            <a:pPr algn="ctr"/>
            <a:r>
              <a:rPr lang="en-US" sz="1400" b="1" dirty="0">
                <a:solidFill>
                  <a:srgbClr val="000000"/>
                </a:solidFill>
                <a:latin typeface="Calibri" panose="020F0502020204030204" pitchFamily="34" charset="0"/>
              </a:rPr>
              <a:t>Affordable Housing, Green Building, Public Parking &amp; Historic Preservation</a:t>
            </a:r>
          </a:p>
          <a:p>
            <a:pPr algn="ctr"/>
            <a:r>
              <a:rPr lang="en-US" sz="1400" b="1" dirty="0">
                <a:solidFill>
                  <a:srgbClr val="000000"/>
                </a:solidFill>
                <a:latin typeface="Calibri" panose="020F0502020204030204" pitchFamily="34" charset="0"/>
              </a:rPr>
              <a:t>Premiums</a:t>
            </a:r>
            <a:endParaRPr lang="en-US" sz="1400" b="1" dirty="0"/>
          </a:p>
        </p:txBody>
      </p:sp>
      <p:sp>
        <p:nvSpPr>
          <p:cNvPr id="15" name="TextBox 14">
            <a:extLst>
              <a:ext uri="{FF2B5EF4-FFF2-40B4-BE49-F238E27FC236}">
                <a16:creationId xmlns:a16="http://schemas.microsoft.com/office/drawing/2014/main" id="{BDD98C8B-EED6-3AC6-FBE8-F08574CED448}"/>
              </a:ext>
            </a:extLst>
          </p:cNvPr>
          <p:cNvSpPr txBox="1"/>
          <p:nvPr/>
        </p:nvSpPr>
        <p:spPr>
          <a:xfrm>
            <a:off x="8063346" y="4535336"/>
            <a:ext cx="1029854" cy="830997"/>
          </a:xfrm>
          <a:prstGeom prst="rect">
            <a:avLst/>
          </a:prstGeom>
          <a:noFill/>
        </p:spPr>
        <p:txBody>
          <a:bodyPr wrap="square" rtlCol="0">
            <a:spAutoFit/>
          </a:bodyPr>
          <a:lstStyle/>
          <a:p>
            <a:pPr algn="ctr"/>
            <a:r>
              <a:rPr lang="en-US" sz="1200" b="0" i="0" u="none" strike="noStrike" dirty="0">
                <a:solidFill>
                  <a:srgbClr val="000000"/>
                </a:solidFill>
                <a:effectLst/>
                <a:latin typeface="Calibri" panose="020F0502020204030204" pitchFamily="34" charset="0"/>
              </a:rPr>
              <a:t>2017</a:t>
            </a:r>
          </a:p>
          <a:p>
            <a:pPr algn="ctr"/>
            <a:r>
              <a:rPr lang="en-US" sz="1200" dirty="0">
                <a:solidFill>
                  <a:srgbClr val="000000"/>
                </a:solidFill>
                <a:latin typeface="Calibri" panose="020F0502020204030204" pitchFamily="34" charset="0"/>
              </a:rPr>
              <a:t>Building Design Standards</a:t>
            </a:r>
            <a:endParaRPr lang="en-US" sz="1200" dirty="0"/>
          </a:p>
        </p:txBody>
      </p:sp>
      <p:sp>
        <p:nvSpPr>
          <p:cNvPr id="16" name="TextBox 15">
            <a:extLst>
              <a:ext uri="{FF2B5EF4-FFF2-40B4-BE49-F238E27FC236}">
                <a16:creationId xmlns:a16="http://schemas.microsoft.com/office/drawing/2014/main" id="{8C8F098D-B643-84A8-E74B-46D71A84CCC9}"/>
              </a:ext>
            </a:extLst>
          </p:cNvPr>
          <p:cNvSpPr txBox="1"/>
          <p:nvPr/>
        </p:nvSpPr>
        <p:spPr>
          <a:xfrm>
            <a:off x="8248071" y="1111646"/>
            <a:ext cx="1125971" cy="1600438"/>
          </a:xfrm>
          <a:prstGeom prst="rect">
            <a:avLst/>
          </a:prstGeom>
          <a:noFill/>
        </p:spPr>
        <p:txBody>
          <a:bodyPr wrap="square" rtlCol="0">
            <a:spAutoFit/>
          </a:bodyPr>
          <a:lstStyle/>
          <a:p>
            <a:pPr algn="ctr"/>
            <a:r>
              <a:rPr lang="en-US" sz="1400" b="1" dirty="0">
                <a:solidFill>
                  <a:srgbClr val="000000"/>
                </a:solidFill>
                <a:latin typeface="Calibri" panose="020F0502020204030204" pitchFamily="34" charset="0"/>
              </a:rPr>
              <a:t>2019</a:t>
            </a:r>
          </a:p>
          <a:p>
            <a:pPr algn="ctr"/>
            <a:r>
              <a:rPr lang="en-US" sz="1400" b="1" dirty="0">
                <a:solidFill>
                  <a:srgbClr val="000000"/>
                </a:solidFill>
                <a:latin typeface="Calibri" panose="020F0502020204030204" pitchFamily="34" charset="0"/>
              </a:rPr>
              <a:t>Residential &amp; Affordable Housing</a:t>
            </a:r>
          </a:p>
          <a:p>
            <a:pPr algn="ctr"/>
            <a:r>
              <a:rPr lang="en-US" sz="1400" b="1" dirty="0">
                <a:solidFill>
                  <a:srgbClr val="000000"/>
                </a:solidFill>
                <a:latin typeface="Calibri" panose="020F0502020204030204" pitchFamily="34" charset="0"/>
              </a:rPr>
              <a:t>Premiums</a:t>
            </a:r>
          </a:p>
          <a:p>
            <a:pPr algn="ctr"/>
            <a:r>
              <a:rPr lang="en-US" sz="1400" b="1" dirty="0">
                <a:solidFill>
                  <a:srgbClr val="000000"/>
                </a:solidFill>
                <a:latin typeface="Calibri" panose="020F0502020204030204" pitchFamily="34" charset="0"/>
              </a:rPr>
              <a:t>Combined</a:t>
            </a:r>
            <a:endParaRPr lang="en-US" sz="1400" b="1" dirty="0"/>
          </a:p>
        </p:txBody>
      </p:sp>
    </p:spTree>
    <p:extLst>
      <p:ext uri="{BB962C8B-B14F-4D97-AF65-F5344CB8AC3E}">
        <p14:creationId xmlns:p14="http://schemas.microsoft.com/office/powerpoint/2010/main" val="2184640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253A2616-C101-4A32-814D-7075CFF2EA9D}"/>
              </a:ext>
            </a:extLst>
          </p:cNvPr>
          <p:cNvGraphicFramePr>
            <a:graphicFrameLocks noGrp="1"/>
          </p:cNvGraphicFramePr>
          <p:nvPr>
            <p:ph idx="1"/>
            <p:extLst>
              <p:ext uri="{D42A27DB-BD31-4B8C-83A1-F6EECF244321}">
                <p14:modId xmlns:p14="http://schemas.microsoft.com/office/powerpoint/2010/main" val="2601435164"/>
              </p:ext>
            </p:extLst>
          </p:nvPr>
        </p:nvGraphicFramePr>
        <p:xfrm>
          <a:off x="431800" y="1046163"/>
          <a:ext cx="9197975" cy="5130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C16821EA-2DDF-90BA-A24E-D6A45DF503E9}"/>
              </a:ext>
            </a:extLst>
          </p:cNvPr>
          <p:cNvSpPr>
            <a:spLocks noGrp="1"/>
          </p:cNvSpPr>
          <p:nvPr>
            <p:ph type="title"/>
          </p:nvPr>
        </p:nvSpPr>
        <p:spPr/>
        <p:txBody>
          <a:bodyPr/>
          <a:lstStyle/>
          <a:p>
            <a:r>
              <a:rPr lang="en-US" dirty="0"/>
              <a:t>Timeline</a:t>
            </a:r>
          </a:p>
        </p:txBody>
      </p:sp>
      <p:sp>
        <p:nvSpPr>
          <p:cNvPr id="13" name="TextBox 12">
            <a:extLst>
              <a:ext uri="{FF2B5EF4-FFF2-40B4-BE49-F238E27FC236}">
                <a16:creationId xmlns:a16="http://schemas.microsoft.com/office/drawing/2014/main" id="{AC3C9321-2ABF-F0D2-C02C-19682A127292}"/>
              </a:ext>
            </a:extLst>
          </p:cNvPr>
          <p:cNvSpPr txBox="1"/>
          <p:nvPr/>
        </p:nvSpPr>
        <p:spPr>
          <a:xfrm>
            <a:off x="2870200" y="4049700"/>
            <a:ext cx="1029854" cy="461665"/>
          </a:xfrm>
          <a:prstGeom prst="rect">
            <a:avLst/>
          </a:prstGeom>
          <a:noFill/>
        </p:spPr>
        <p:txBody>
          <a:bodyPr wrap="square" rtlCol="0">
            <a:spAutoFit/>
          </a:bodyPr>
          <a:lstStyle/>
          <a:p>
            <a:pPr algn="ctr"/>
            <a:r>
              <a:rPr lang="en-US" sz="1200" b="0" i="0" u="none" strike="noStrike" dirty="0">
                <a:solidFill>
                  <a:srgbClr val="000000"/>
                </a:solidFill>
                <a:effectLst/>
                <a:latin typeface="Calibri" panose="020F0502020204030204" pitchFamily="34" charset="0"/>
              </a:rPr>
              <a:t>2006</a:t>
            </a:r>
          </a:p>
          <a:p>
            <a:pPr algn="ctr"/>
            <a:r>
              <a:rPr lang="en-US" sz="1200" b="0" i="0" u="none" strike="noStrike" dirty="0">
                <a:solidFill>
                  <a:srgbClr val="000000"/>
                </a:solidFill>
                <a:effectLst/>
                <a:latin typeface="Calibri" panose="020F0502020204030204" pitchFamily="34" charset="0"/>
              </a:rPr>
              <a:t>Clarifications</a:t>
            </a:r>
            <a:endParaRPr lang="en-US" sz="1200" dirty="0"/>
          </a:p>
        </p:txBody>
      </p:sp>
      <p:sp>
        <p:nvSpPr>
          <p:cNvPr id="14" name="TextBox 13">
            <a:extLst>
              <a:ext uri="{FF2B5EF4-FFF2-40B4-BE49-F238E27FC236}">
                <a16:creationId xmlns:a16="http://schemas.microsoft.com/office/drawing/2014/main" id="{0F2CF0E5-22AF-9435-3740-FC7043202D8B}"/>
              </a:ext>
            </a:extLst>
          </p:cNvPr>
          <p:cNvSpPr txBox="1"/>
          <p:nvPr/>
        </p:nvSpPr>
        <p:spPr>
          <a:xfrm>
            <a:off x="3900054" y="1945436"/>
            <a:ext cx="1125971" cy="2246769"/>
          </a:xfrm>
          <a:prstGeom prst="rect">
            <a:avLst/>
          </a:prstGeom>
          <a:noFill/>
        </p:spPr>
        <p:txBody>
          <a:bodyPr wrap="square" rtlCol="0">
            <a:spAutoFit/>
          </a:bodyPr>
          <a:lstStyle/>
          <a:p>
            <a:pPr algn="ctr"/>
            <a:r>
              <a:rPr lang="en-US" sz="1400" b="1" dirty="0">
                <a:solidFill>
                  <a:srgbClr val="000000"/>
                </a:solidFill>
                <a:latin typeface="Calibri" panose="020F0502020204030204" pitchFamily="34" charset="0"/>
              </a:rPr>
              <a:t>2009</a:t>
            </a:r>
          </a:p>
          <a:p>
            <a:pPr algn="ctr"/>
            <a:r>
              <a:rPr lang="en-US" sz="1400" b="1" dirty="0">
                <a:solidFill>
                  <a:srgbClr val="000000"/>
                </a:solidFill>
                <a:latin typeface="Calibri" panose="020F0502020204030204" pitchFamily="34" charset="0"/>
              </a:rPr>
              <a:t>Affordable Housing, Green Building, Public Parking &amp; Historic Preservation</a:t>
            </a:r>
          </a:p>
          <a:p>
            <a:pPr algn="ctr"/>
            <a:r>
              <a:rPr lang="en-US" sz="1400" b="1" dirty="0">
                <a:solidFill>
                  <a:srgbClr val="000000"/>
                </a:solidFill>
                <a:latin typeface="Calibri" panose="020F0502020204030204" pitchFamily="34" charset="0"/>
              </a:rPr>
              <a:t>Premiums</a:t>
            </a:r>
            <a:endParaRPr lang="en-US" sz="1400" b="1" dirty="0"/>
          </a:p>
        </p:txBody>
      </p:sp>
      <p:sp>
        <p:nvSpPr>
          <p:cNvPr id="15" name="TextBox 14">
            <a:extLst>
              <a:ext uri="{FF2B5EF4-FFF2-40B4-BE49-F238E27FC236}">
                <a16:creationId xmlns:a16="http://schemas.microsoft.com/office/drawing/2014/main" id="{BDD98C8B-EED6-3AC6-FBE8-F08574CED448}"/>
              </a:ext>
            </a:extLst>
          </p:cNvPr>
          <p:cNvSpPr txBox="1"/>
          <p:nvPr/>
        </p:nvSpPr>
        <p:spPr>
          <a:xfrm>
            <a:off x="7025121" y="3680368"/>
            <a:ext cx="1029854" cy="830997"/>
          </a:xfrm>
          <a:prstGeom prst="rect">
            <a:avLst/>
          </a:prstGeom>
          <a:noFill/>
        </p:spPr>
        <p:txBody>
          <a:bodyPr wrap="square" rtlCol="0">
            <a:spAutoFit/>
          </a:bodyPr>
          <a:lstStyle/>
          <a:p>
            <a:pPr algn="ctr"/>
            <a:r>
              <a:rPr lang="en-US" sz="1200" b="0" i="0" u="none" strike="noStrike" dirty="0">
                <a:solidFill>
                  <a:srgbClr val="000000"/>
                </a:solidFill>
                <a:effectLst/>
                <a:latin typeface="Calibri" panose="020F0502020204030204" pitchFamily="34" charset="0"/>
              </a:rPr>
              <a:t>2017</a:t>
            </a:r>
          </a:p>
          <a:p>
            <a:pPr algn="ctr"/>
            <a:r>
              <a:rPr lang="en-US" sz="1200" dirty="0">
                <a:solidFill>
                  <a:srgbClr val="000000"/>
                </a:solidFill>
                <a:latin typeface="Calibri" panose="020F0502020204030204" pitchFamily="34" charset="0"/>
              </a:rPr>
              <a:t>Building Design Standards</a:t>
            </a:r>
            <a:endParaRPr lang="en-US" sz="1200" dirty="0"/>
          </a:p>
        </p:txBody>
      </p:sp>
      <p:sp>
        <p:nvSpPr>
          <p:cNvPr id="16" name="TextBox 15">
            <a:extLst>
              <a:ext uri="{FF2B5EF4-FFF2-40B4-BE49-F238E27FC236}">
                <a16:creationId xmlns:a16="http://schemas.microsoft.com/office/drawing/2014/main" id="{8C8F098D-B643-84A8-E74B-46D71A84CCC9}"/>
              </a:ext>
            </a:extLst>
          </p:cNvPr>
          <p:cNvSpPr txBox="1"/>
          <p:nvPr/>
        </p:nvSpPr>
        <p:spPr>
          <a:xfrm>
            <a:off x="7588106" y="2079930"/>
            <a:ext cx="1125971" cy="1600438"/>
          </a:xfrm>
          <a:prstGeom prst="rect">
            <a:avLst/>
          </a:prstGeom>
          <a:noFill/>
        </p:spPr>
        <p:txBody>
          <a:bodyPr wrap="square" rtlCol="0">
            <a:spAutoFit/>
          </a:bodyPr>
          <a:lstStyle/>
          <a:p>
            <a:pPr algn="ctr"/>
            <a:r>
              <a:rPr lang="en-US" sz="1400" b="1" dirty="0">
                <a:solidFill>
                  <a:srgbClr val="000000"/>
                </a:solidFill>
                <a:latin typeface="Calibri" panose="020F0502020204030204" pitchFamily="34" charset="0"/>
              </a:rPr>
              <a:t>2019</a:t>
            </a:r>
          </a:p>
          <a:p>
            <a:pPr algn="ctr"/>
            <a:r>
              <a:rPr lang="en-US" sz="1400" b="1" dirty="0">
                <a:solidFill>
                  <a:srgbClr val="000000"/>
                </a:solidFill>
                <a:latin typeface="Calibri" panose="020F0502020204030204" pitchFamily="34" charset="0"/>
              </a:rPr>
              <a:t>Residential &amp; Affordable Housing</a:t>
            </a:r>
          </a:p>
          <a:p>
            <a:pPr algn="ctr"/>
            <a:r>
              <a:rPr lang="en-US" sz="1400" b="1" dirty="0">
                <a:solidFill>
                  <a:srgbClr val="000000"/>
                </a:solidFill>
                <a:latin typeface="Calibri" panose="020F0502020204030204" pitchFamily="34" charset="0"/>
              </a:rPr>
              <a:t>Premiums</a:t>
            </a:r>
          </a:p>
          <a:p>
            <a:pPr algn="ctr"/>
            <a:r>
              <a:rPr lang="en-US" sz="1400" b="1" dirty="0">
                <a:solidFill>
                  <a:srgbClr val="000000"/>
                </a:solidFill>
                <a:latin typeface="Calibri" panose="020F0502020204030204" pitchFamily="34" charset="0"/>
              </a:rPr>
              <a:t>Combined</a:t>
            </a:r>
            <a:endParaRPr lang="en-US" sz="1400" b="1" dirty="0"/>
          </a:p>
        </p:txBody>
      </p:sp>
    </p:spTree>
    <p:extLst>
      <p:ext uri="{BB962C8B-B14F-4D97-AF65-F5344CB8AC3E}">
        <p14:creationId xmlns:p14="http://schemas.microsoft.com/office/powerpoint/2010/main" val="1549843386"/>
      </p:ext>
    </p:extLst>
  </p:cSld>
  <p:clrMapOvr>
    <a:masterClrMapping/>
  </p:clrMapOvr>
</p:sld>
</file>

<file path=ppt/theme/theme1.xml><?xml version="1.0" encoding="utf-8"?>
<a:theme xmlns:a="http://schemas.openxmlformats.org/drawingml/2006/main" name="Office Theme">
  <a:themeElements>
    <a:clrScheme name="Custom 134">
      <a:dk1>
        <a:srgbClr val="000000"/>
      </a:dk1>
      <a:lt1>
        <a:srgbClr val="FFFFFF"/>
      </a:lt1>
      <a:dk2>
        <a:srgbClr val="000000"/>
      </a:dk2>
      <a:lt2>
        <a:srgbClr val="FFFFFF"/>
      </a:lt2>
      <a:accent1>
        <a:srgbClr val="5CB8B3"/>
      </a:accent1>
      <a:accent2>
        <a:srgbClr val="F5D66E"/>
      </a:accent2>
      <a:accent3>
        <a:srgbClr val="D78189"/>
      </a:accent3>
      <a:accent4>
        <a:srgbClr val="7030A0"/>
      </a:accent4>
      <a:accent5>
        <a:srgbClr val="0070C0"/>
      </a:accent5>
      <a:accent6>
        <a:srgbClr val="C4D36D"/>
      </a:accent6>
      <a:hlink>
        <a:srgbClr val="54C3BD"/>
      </a:hlink>
      <a:folHlink>
        <a:srgbClr val="54C3BD"/>
      </a:folHlink>
    </a:clrScheme>
    <a:fontScheme name="Custom 154">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inimalistic Presentation Layout_Alt_SB - v4.potx" id="{A4B1627E-7CE8-451C-8A79-FF17A84C59F9}" vid="{A2DEFC27-6425-4842-A829-62107912A4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F4BEF89C3F2E448C5B531C69ED8F93" ma:contentTypeVersion="2" ma:contentTypeDescription="Create a new document." ma:contentTypeScope="" ma:versionID="8e003e509fe063051cb40b30565fdebe">
  <xsd:schema xmlns:xsd="http://www.w3.org/2001/XMLSchema" xmlns:xs="http://www.w3.org/2001/XMLSchema" xmlns:p="http://schemas.microsoft.com/office/2006/metadata/properties" xmlns:ns1="http://schemas.microsoft.com/sharepoint/v3" xmlns:ns2="f42c7518-95d6-405f-a52b-e421fba1bce2" targetNamespace="http://schemas.microsoft.com/office/2006/metadata/properties" ma:root="true" ma:fieldsID="277ec4e4ecdda62e586151bc855dbefa" ns1:_="" ns2:_="">
    <xsd:import namespace="http://schemas.microsoft.com/sharepoint/v3"/>
    <xsd:import namespace="f42c7518-95d6-405f-a52b-e421fba1bce2"/>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42c7518-95d6-405f-a52b-e421fba1bce2"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7BD550D-8512-4293-B122-C508F8C06F86}"/>
</file>

<file path=customXml/itemProps2.xml><?xml version="1.0" encoding="utf-8"?>
<ds:datastoreItem xmlns:ds="http://schemas.openxmlformats.org/officeDocument/2006/customXml" ds:itemID="{40634354-5398-4CB8-9560-08BA3A3DFD69}"/>
</file>

<file path=customXml/itemProps3.xml><?xml version="1.0" encoding="utf-8"?>
<ds:datastoreItem xmlns:ds="http://schemas.openxmlformats.org/officeDocument/2006/customXml" ds:itemID="{492BEA9E-3683-47CC-9A1A-375EBA99DCBF}"/>
</file>

<file path=docProps/app.xml><?xml version="1.0" encoding="utf-8"?>
<Properties xmlns="http://schemas.openxmlformats.org/officeDocument/2006/extended-properties" xmlns:vt="http://schemas.openxmlformats.org/officeDocument/2006/docPropsVTypes">
  <TotalTime>0</TotalTime>
  <Words>749</Words>
  <Application>Microsoft Office PowerPoint</Application>
  <PresentationFormat>Widescreen</PresentationFormat>
  <Paragraphs>175</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Office Theme</vt:lpstr>
      <vt:lpstr> </vt:lpstr>
      <vt:lpstr>Team and project introduction </vt:lpstr>
      <vt:lpstr>Agenda</vt:lpstr>
      <vt:lpstr>Current Premiums</vt:lpstr>
      <vt:lpstr>Far / Height Comparison </vt:lpstr>
      <vt:lpstr>What we Reviewed</vt:lpstr>
      <vt:lpstr>What we Found</vt:lpstr>
      <vt:lpstr>Timeline</vt:lpstr>
      <vt:lpstr>Timeline</vt:lpstr>
      <vt:lpstr>Timeline</vt:lpstr>
      <vt:lpstr>Premium use</vt:lpstr>
      <vt:lpstr>Premium use</vt:lpstr>
      <vt:lpstr>City plans &amp; policies</vt:lpstr>
      <vt:lpstr>Market data</vt:lpstr>
      <vt:lpstr>Other downtowns</vt:lpstr>
      <vt:lpstr>Interviews</vt:lpstr>
      <vt:lpstr>Discussion questions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2019-09-20T00:39:16Z</dcterms:created>
  <dcterms:modified xsi:type="dcterms:W3CDTF">2023-02-07T22:53:10Z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0x0101003CF4BEF89C3F2E448C5B531C69ED8F93</vt:lpwstr>
  </property>
  <property fmtid="{D5CDD505-2E9C-101B-9397-08002B2CF9AE}" pid="3" name="MediaServiceImageTags">
    <vt:lpwstr/>
  </property>
</Properties>
</file>