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53.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2.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colors1.xml" ContentType="application/vnd.openxmlformats-officedocument.drawingml.diagramColors+xml"/>
  <Override PartName="/ppt/diagrams/drawing1.xml" ContentType="application/vnd.ms-office.drawingml.diagramDrawing+xml"/>
  <Override PartName="/ppt/charts/style9.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8"/>
  </p:notesMasterIdLst>
  <p:sldIdLst>
    <p:sldId id="586" r:id="rId2"/>
    <p:sldId id="566" r:id="rId3"/>
    <p:sldId id="587" r:id="rId4"/>
    <p:sldId id="376" r:id="rId5"/>
    <p:sldId id="292" r:id="rId6"/>
    <p:sldId id="590" r:id="rId7"/>
    <p:sldId id="591" r:id="rId8"/>
    <p:sldId id="592" r:id="rId9"/>
    <p:sldId id="557" r:id="rId10"/>
    <p:sldId id="304" r:id="rId11"/>
    <p:sldId id="580" r:id="rId12"/>
    <p:sldId id="581" r:id="rId13"/>
    <p:sldId id="644" r:id="rId14"/>
    <p:sldId id="266" r:id="rId15"/>
    <p:sldId id="605" r:id="rId16"/>
    <p:sldId id="606" r:id="rId17"/>
    <p:sldId id="607" r:id="rId18"/>
    <p:sldId id="645" r:id="rId19"/>
    <p:sldId id="609" r:id="rId20"/>
    <p:sldId id="604" r:id="rId21"/>
    <p:sldId id="602" r:id="rId22"/>
    <p:sldId id="643" r:id="rId23"/>
    <p:sldId id="636" r:id="rId24"/>
    <p:sldId id="611" r:id="rId25"/>
    <p:sldId id="258" r:id="rId26"/>
    <p:sldId id="262" r:id="rId27"/>
    <p:sldId id="270" r:id="rId28"/>
    <p:sldId id="384" r:id="rId29"/>
    <p:sldId id="310" r:id="rId30"/>
    <p:sldId id="612" r:id="rId31"/>
    <p:sldId id="613" r:id="rId32"/>
    <p:sldId id="331" r:id="rId33"/>
    <p:sldId id="312" r:id="rId34"/>
    <p:sldId id="313" r:id="rId35"/>
    <p:sldId id="560" r:id="rId36"/>
    <p:sldId id="540" r:id="rId37"/>
    <p:sldId id="373" r:id="rId38"/>
    <p:sldId id="637" r:id="rId39"/>
    <p:sldId id="360" r:id="rId40"/>
    <p:sldId id="361" r:id="rId41"/>
    <p:sldId id="362" r:id="rId42"/>
    <p:sldId id="363" r:id="rId43"/>
    <p:sldId id="584" r:id="rId44"/>
    <p:sldId id="383" r:id="rId45"/>
    <p:sldId id="391" r:id="rId46"/>
    <p:sldId id="385" r:id="rId47"/>
    <p:sldId id="398" r:id="rId48"/>
    <p:sldId id="542" r:id="rId49"/>
    <p:sldId id="399" r:id="rId50"/>
    <p:sldId id="565" r:id="rId51"/>
    <p:sldId id="397" r:id="rId52"/>
    <p:sldId id="378" r:id="rId53"/>
    <p:sldId id="343" r:id="rId54"/>
    <p:sldId id="596" r:id="rId55"/>
    <p:sldId id="615" r:id="rId56"/>
    <p:sldId id="616" r:id="rId57"/>
    <p:sldId id="617" r:id="rId58"/>
    <p:sldId id="618" r:id="rId59"/>
    <p:sldId id="619" r:id="rId60"/>
    <p:sldId id="638" r:id="rId61"/>
    <p:sldId id="639" r:id="rId62"/>
    <p:sldId id="648" r:id="rId63"/>
    <p:sldId id="621" r:id="rId64"/>
    <p:sldId id="599" r:id="rId65"/>
    <p:sldId id="622" r:id="rId66"/>
    <p:sldId id="603" r:id="rId67"/>
    <p:sldId id="601" r:id="rId68"/>
    <p:sldId id="649" r:id="rId69"/>
    <p:sldId id="650" r:id="rId70"/>
    <p:sldId id="651" r:id="rId71"/>
    <p:sldId id="652" r:id="rId72"/>
    <p:sldId id="653" r:id="rId73"/>
    <p:sldId id="654" r:id="rId74"/>
    <p:sldId id="655" r:id="rId75"/>
    <p:sldId id="656" r:id="rId76"/>
    <p:sldId id="657" r:id="rId77"/>
    <p:sldId id="630" r:id="rId78"/>
    <p:sldId id="631" r:id="rId79"/>
    <p:sldId id="658" r:id="rId80"/>
    <p:sldId id="659" r:id="rId81"/>
    <p:sldId id="660" r:id="rId82"/>
    <p:sldId id="389" r:id="rId83"/>
    <p:sldId id="386" r:id="rId84"/>
    <p:sldId id="559" r:id="rId85"/>
    <p:sldId id="558" r:id="rId86"/>
    <p:sldId id="568" r:id="rId8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0824" autoAdjust="0"/>
  </p:normalViewPr>
  <p:slideViewPr>
    <p:cSldViewPr snapToGrid="0">
      <p:cViewPr varScale="1">
        <p:scale>
          <a:sx n="69" d="100"/>
          <a:sy n="69" d="100"/>
        </p:scale>
        <p:origin x="1094"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555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95" Type="http://schemas.openxmlformats.org/officeDocument/2006/relationships/customXml" Target="../customXml/item3.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houscomm\houscommusr\HOUS\City%20Council\Budget\council%20budget%202018%20&amp;%202019\AAHC%20Business%20Pla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ity.a2\Shared\HousCommUsr\HOUS\HOUSING%20DEVELOPMENT\City%20owned%20property\Community%20Engagement\Families%20in%20Downtown\Downtown%20Survery%20Summary.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ity.a2\Shared\HousCommUsr\HOUS\HOUSING%20DEVELOPMENT\City%20owned%20property\Community%20Engagement\Families%20in%20Downtown\Downtown%20Survery%20Summary.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ity.a2\Shared\HousCommUsr\HOUS\HOUSING%20DEVELOPMENT\City%20owned%20property\Community%20Engagement\Families%20in%20Downtown\Downtown%20Survery%20Summary.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a2gov-my.sharepoint.com/personal/ayu_a2gov_org/Documents/Desktop/IncomeListAnd_Summary%20List_2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washtenaw-my.sharepoint.com/personal/peckb_washtenaw_org/Documents/Admin/Human%20Services/ACSDP1Y2021.DP04-2023-08-29T13225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yu\Downloads\Systemwide%20Capacity%20by%20Yea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2gov-my.sharepoint.com/personal/ayu_a2gov_org/Documents/Ann%20Arbor%20Population%20and%20U-M%20Enrollment%20by%20Yea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Would you live downtown?</a:t>
            </a:r>
          </a:p>
        </c:rich>
      </c:tx>
      <c:layout>
        <c:manualLayout>
          <c:xMode val="edge"/>
          <c:yMode val="edge"/>
          <c:x val="0.1172125409692555"/>
          <c:y val="4.22578690979531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pivotFmt>
      <c:pivotFmt>
        <c:idx val="1"/>
        <c:spPr>
          <a:solidFill>
            <a:schemeClr val="accent1"/>
          </a:solidFill>
          <a:ln w="19050">
            <a:solidFill>
              <a:schemeClr val="lt1"/>
            </a:solidFill>
          </a:ln>
          <a:effectLst/>
        </c:spPr>
        <c:marker>
          <c:symbol val="none"/>
        </c:marker>
      </c:pivotFmt>
      <c:pivotFmt>
        <c:idx val="2"/>
        <c:spPr>
          <a:solidFill>
            <a:schemeClr val="accent1"/>
          </a:solidFill>
          <a:ln w="19050">
            <a:solidFill>
              <a:schemeClr val="lt1"/>
            </a:solidFill>
          </a:ln>
          <a:effectLst/>
        </c:spPr>
        <c:marker>
          <c:symbol val="none"/>
        </c:marker>
      </c:pivotFmt>
      <c:pivotFmt>
        <c:idx val="3"/>
        <c:spPr>
          <a:solidFill>
            <a:schemeClr val="accent1"/>
          </a:solidFill>
          <a:ln w="19050">
            <a:solidFill>
              <a:schemeClr val="lt1"/>
            </a:solidFill>
          </a:ln>
          <a:effectLst/>
        </c:spPr>
        <c:marker>
          <c:symbol val="none"/>
        </c:marker>
      </c:pivotFmt>
      <c:pivotFmt>
        <c:idx val="4"/>
        <c:spPr>
          <a:solidFill>
            <a:schemeClr val="accent1"/>
          </a:solidFill>
          <a:ln w="19050">
            <a:solidFill>
              <a:schemeClr val="lt1"/>
            </a:solidFill>
          </a:ln>
          <a:effectLst/>
        </c:spPr>
        <c:marker>
          <c:symbol val="none"/>
        </c:marker>
      </c:pivotFmt>
    </c:pivotFmts>
    <c:plotArea>
      <c:layout/>
      <c:barChart>
        <c:barDir val="col"/>
        <c:grouping val="clustered"/>
        <c:varyColors val="0"/>
        <c:ser>
          <c:idx val="0"/>
          <c:order val="0"/>
          <c:tx>
            <c:v>Total</c:v>
          </c:tx>
          <c:spPr>
            <a:solidFill>
              <a:schemeClr val="accent1"/>
            </a:solidFill>
            <a:ln w="19050">
              <a:solidFill>
                <a:schemeClr val="lt1"/>
              </a:solidFill>
            </a:ln>
            <a:effectLst/>
          </c:spPr>
          <c:invertIfNegative val="0"/>
          <c:cat>
            <c:strLit>
              <c:ptCount val="3"/>
              <c:pt idx="0">
                <c:v>no</c:v>
              </c:pt>
              <c:pt idx="1">
                <c:v>yes</c:v>
              </c:pt>
              <c:pt idx="2">
                <c:v>(blank)</c:v>
              </c:pt>
            </c:strLit>
          </c:cat>
          <c:val>
            <c:numLit>
              <c:formatCode>General</c:formatCode>
              <c:ptCount val="3"/>
              <c:pt idx="0">
                <c:v>32</c:v>
              </c:pt>
              <c:pt idx="1">
                <c:v>72</c:v>
              </c:pt>
              <c:pt idx="2">
                <c:v>1</c:v>
              </c:pt>
            </c:numLit>
          </c:val>
          <c:extLst>
            <c:ext xmlns:c16="http://schemas.microsoft.com/office/drawing/2014/chart" uri="{C3380CC4-5D6E-409C-BE32-E72D297353CC}">
              <c16:uniqueId val="{00000000-669E-41EB-A37E-4CD2E84F5E65}"/>
            </c:ext>
          </c:extLst>
        </c:ser>
        <c:dLbls>
          <c:showLegendKey val="0"/>
          <c:showVal val="0"/>
          <c:showCatName val="0"/>
          <c:showSerName val="0"/>
          <c:showPercent val="0"/>
          <c:showBubbleSize val="0"/>
        </c:dLbls>
        <c:gapWidth val="150"/>
        <c:axId val="1572955423"/>
        <c:axId val="1797785407"/>
      </c:barChart>
      <c:catAx>
        <c:axId val="15729554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7785407"/>
        <c:crosses val="autoZero"/>
        <c:auto val="1"/>
        <c:lblAlgn val="ctr"/>
        <c:lblOffset val="100"/>
        <c:noMultiLvlLbl val="0"/>
      </c:catAx>
      <c:valAx>
        <c:axId val="1797785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295542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[Downtown Survery Summary.xlsx]Tables&amp;Graphs!PivotTable26</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Annual Income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s>
    <c:plotArea>
      <c:layout/>
      <c:pieChart>
        <c:varyColors val="1"/>
        <c:ser>
          <c:idx val="0"/>
          <c:order val="0"/>
          <c:tx>
            <c:strRef>
              <c:f>'Tables&amp;Graphs'!$B$16</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8F-4585-B8CF-E82107B068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8F-4585-B8CF-E82107B068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8F-4585-B8CF-E82107B068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58F-4585-B8CF-E82107B068EA}"/>
              </c:ext>
            </c:extLst>
          </c:dPt>
          <c:cat>
            <c:strRef>
              <c:f>'Tables&amp;Graphs'!$A$17:$A$21</c:f>
              <c:strCache>
                <c:ptCount val="4"/>
                <c:pt idx="0">
                  <c:v>$25,000-$50,000</c:v>
                </c:pt>
                <c:pt idx="1">
                  <c:v>Over $100,000</c:v>
                </c:pt>
                <c:pt idx="2">
                  <c:v>Under $25,000</c:v>
                </c:pt>
                <c:pt idx="3">
                  <c:v>(blank)</c:v>
                </c:pt>
              </c:strCache>
            </c:strRef>
          </c:cat>
          <c:val>
            <c:numRef>
              <c:f>'Tables&amp;Graphs'!$B$17:$B$21</c:f>
              <c:numCache>
                <c:formatCode>General</c:formatCode>
                <c:ptCount val="4"/>
                <c:pt idx="0">
                  <c:v>15</c:v>
                </c:pt>
                <c:pt idx="1">
                  <c:v>1</c:v>
                </c:pt>
                <c:pt idx="2">
                  <c:v>82</c:v>
                </c:pt>
                <c:pt idx="3">
                  <c:v>7</c:v>
                </c:pt>
              </c:numCache>
            </c:numRef>
          </c:val>
          <c:extLst>
            <c:ext xmlns:c16="http://schemas.microsoft.com/office/drawing/2014/chart" uri="{C3380CC4-5D6E-409C-BE32-E72D297353CC}">
              <c16:uniqueId val="{00000008-058F-4585-B8CF-E82107B068EA}"/>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[Downtown Survery Summary.xlsx]Tables&amp;Graphs!PivotTable31</c:name>
    <c:fmtId val="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Would</a:t>
            </a:r>
            <a:r>
              <a:rPr lang="en-US" baseline="0" dirty="0"/>
              <a:t> you l</a:t>
            </a:r>
            <a:r>
              <a:rPr lang="en-US" dirty="0"/>
              <a:t>ive in a high-rise with minors?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'Tables&amp;Graphs'!$B$23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'Tables&amp;Graphs'!$A$24:$A$30</c:f>
              <c:strCache>
                <c:ptCount val="6"/>
                <c:pt idx="0">
                  <c:v>Very Likely</c:v>
                </c:pt>
                <c:pt idx="1">
                  <c:v>Likely</c:v>
                </c:pt>
                <c:pt idx="2">
                  <c:v>Somewhat Likely</c:v>
                </c:pt>
                <c:pt idx="3">
                  <c:v>Unlikely</c:v>
                </c:pt>
                <c:pt idx="4">
                  <c:v>Very Unlikely</c:v>
                </c:pt>
                <c:pt idx="5">
                  <c:v>(blank)</c:v>
                </c:pt>
              </c:strCache>
            </c:strRef>
          </c:cat>
          <c:val>
            <c:numRef>
              <c:f>'Tables&amp;Graphs'!$B$24:$B$30</c:f>
              <c:numCache>
                <c:formatCode>General</c:formatCode>
                <c:ptCount val="6"/>
                <c:pt idx="0">
                  <c:v>18</c:v>
                </c:pt>
                <c:pt idx="1">
                  <c:v>12</c:v>
                </c:pt>
                <c:pt idx="2">
                  <c:v>9</c:v>
                </c:pt>
                <c:pt idx="3">
                  <c:v>8</c:v>
                </c:pt>
                <c:pt idx="4">
                  <c:v>57</c:v>
                </c:pt>
              </c:numCache>
            </c:numRef>
          </c:val>
          <c:extLst>
            <c:ext xmlns:c16="http://schemas.microsoft.com/office/drawing/2014/chart" uri="{C3380CC4-5D6E-409C-BE32-E72D297353CC}">
              <c16:uniqueId val="{00000000-47FB-4E9F-8882-905872FCD0B4}"/>
            </c:ext>
          </c:extLst>
        </c:ser>
        <c:dLbls>
          <c:dLblPos val="outEnd"/>
          <c:showLegendKey val="0"/>
          <c:showVal val="1"/>
          <c:showCatName val="0"/>
          <c:showSerName val="0"/>
          <c:showPercent val="0"/>
          <c:showBubbleSize val="0"/>
        </c:dLbls>
        <c:gapWidth val="219"/>
        <c:overlap val="-27"/>
        <c:axId val="1082583439"/>
        <c:axId val="1832262223"/>
      </c:barChart>
      <c:catAx>
        <c:axId val="10825834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2262223"/>
        <c:crosses val="autoZero"/>
        <c:auto val="1"/>
        <c:lblAlgn val="ctr"/>
        <c:lblOffset val="100"/>
        <c:noMultiLvlLbl val="0"/>
      </c:catAx>
      <c:valAx>
        <c:axId val="1832262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258343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0434309244378"/>
          <c:y val="0.22816704083059267"/>
          <c:w val="0.5655944428402061"/>
          <c:h val="0.58997410253726335"/>
        </c:manualLayout>
      </c:layout>
      <c:pieChart>
        <c:varyColors val="1"/>
        <c:ser>
          <c:idx val="0"/>
          <c:order val="0"/>
          <c:spPr>
            <a:solidFill>
              <a:schemeClr val="accent6">
                <a:lumMod val="60000"/>
                <a:lumOff val="40000"/>
              </a:schemeClr>
            </a:solidFill>
          </c:spPr>
          <c:dPt>
            <c:idx val="0"/>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992-4B94-B3F8-B660A72E838A}"/>
              </c:ext>
            </c:extLst>
          </c:dPt>
          <c:dPt>
            <c:idx val="1"/>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992-4B94-B3F8-B660A72E838A}"/>
              </c:ext>
            </c:extLst>
          </c:dPt>
          <c:dPt>
            <c:idx val="2"/>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992-4B94-B3F8-B660A72E838A}"/>
              </c:ext>
            </c:extLst>
          </c:dPt>
          <c:dLbls>
            <c:dLbl>
              <c:idx val="0"/>
              <c:tx>
                <c:rich>
                  <a:bodyPr rot="0" spcFirstLastPara="1" vertOverflow="clip" horzOverflow="clip" vert="horz" wrap="square" lIns="38100" tIns="19050" rIns="38100" bIns="19050" anchor="ctr" anchorCtr="1">
                    <a:noAutofit/>
                  </a:bodyPr>
                  <a:lstStyle/>
                  <a:p>
                    <a:pPr>
                      <a:defRPr sz="1050" b="0" i="0" u="none" strike="noStrike" kern="1200" baseline="0">
                        <a:solidFill>
                          <a:schemeClr val="accent5">
                            <a:lumMod val="75000"/>
                          </a:schemeClr>
                        </a:solidFill>
                        <a:latin typeface="+mn-lt"/>
                        <a:ea typeface="+mn-ea"/>
                        <a:cs typeface="+mn-cs"/>
                      </a:defRPr>
                    </a:pPr>
                    <a:fld id="{9D5EA04B-708D-4079-ADB0-51698D8ADD1C}" type="CATEGORYNAME">
                      <a:rPr lang="en-US" sz="1400"/>
                      <a:pPr>
                        <a:defRPr sz="1050">
                          <a:solidFill>
                            <a:schemeClr val="accent5">
                              <a:lumMod val="75000"/>
                            </a:schemeClr>
                          </a:solidFill>
                        </a:defRPr>
                      </a:pPr>
                      <a:t>[CATEGORY NAME]</a:t>
                    </a:fld>
                    <a:r>
                      <a:rPr lang="en-US" baseline="0" dirty="0"/>
                      <a:t>
</a:t>
                    </a:r>
                    <a:fld id="{A10A9AFD-089B-4DEB-8935-79FE06B7EE19}" type="PERCENTAGE">
                      <a:rPr lang="en-US" sz="1800" b="1" baseline="0"/>
                      <a:pPr>
                        <a:defRPr sz="1050">
                          <a:solidFill>
                            <a:schemeClr val="accent5">
                              <a:lumMod val="75000"/>
                            </a:schemeClr>
                          </a:solidFill>
                        </a:defRPr>
                      </a:pPr>
                      <a:t>[PERCENTAGE]</a:t>
                    </a:fld>
                    <a:endParaRPr lang="en-US" baseline="0" dirty="0"/>
                  </a:p>
                </c:rich>
              </c:tx>
              <c:spPr>
                <a:xfrm>
                  <a:off x="3604789" y="986519"/>
                  <a:ext cx="1785647" cy="532171"/>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050" b="0" i="0" u="none" strike="noStrike" kern="1200" baseline="0">
                      <a:solidFill>
                        <a:schemeClr val="accent5">
                          <a:lumMod val="7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1404"/>
                        <a:gd name="adj2" fmla="val 59352"/>
                      </a:avLst>
                    </a:prstGeom>
                    <a:noFill/>
                    <a:ln>
                      <a:noFill/>
                    </a:ln>
                  </c15:spPr>
                  <c15:layout>
                    <c:manualLayout>
                      <c:w val="0.263980703760479"/>
                      <c:h val="0.11647416804949944"/>
                    </c:manualLayout>
                  </c15:layout>
                  <c15:dlblFieldTable/>
                  <c15:showDataLabelsRange val="0"/>
                </c:ext>
                <c:ext xmlns:c16="http://schemas.microsoft.com/office/drawing/2014/chart" uri="{C3380CC4-5D6E-409C-BE32-E72D297353CC}">
                  <c16:uniqueId val="{00000001-2992-4B94-B3F8-B660A72E838A}"/>
                </c:ext>
              </c:extLst>
            </c:dLbl>
            <c:dLbl>
              <c:idx val="1"/>
              <c:layout>
                <c:manualLayout>
                  <c:x val="0.17824013565892152"/>
                  <c:y val="1.8592299420930391E-2"/>
                </c:manualLayout>
              </c:layout>
              <c:tx>
                <c:rich>
                  <a:bodyPr rot="0" spcFirstLastPara="1" vertOverflow="clip" horzOverflow="clip" vert="horz" wrap="square" lIns="38100" tIns="19050" rIns="38100" bIns="19050" anchor="ctr" anchorCtr="1">
                    <a:noAutofit/>
                  </a:bodyPr>
                  <a:lstStyle/>
                  <a:p>
                    <a:pPr>
                      <a:defRPr sz="1050" b="0" i="0" u="none" strike="noStrike" kern="1200" baseline="0">
                        <a:solidFill>
                          <a:schemeClr val="accent6"/>
                        </a:solidFill>
                        <a:latin typeface="+mn-lt"/>
                        <a:ea typeface="+mn-ea"/>
                        <a:cs typeface="+mn-cs"/>
                      </a:defRPr>
                    </a:pPr>
                    <a:fld id="{26D030FF-BC26-470F-906F-1F8C0080FA64}" type="CATEGORYNAME">
                      <a:rPr lang="en-US" sz="1400">
                        <a:solidFill>
                          <a:schemeClr val="accent6"/>
                        </a:solidFill>
                      </a:rPr>
                      <a:pPr>
                        <a:defRPr sz="1050">
                          <a:solidFill>
                            <a:schemeClr val="accent6"/>
                          </a:solidFill>
                        </a:defRPr>
                      </a:pPr>
                      <a:t>[CATEGORY NAME]</a:t>
                    </a:fld>
                    <a:r>
                      <a:rPr lang="en-US" baseline="0" dirty="0">
                        <a:solidFill>
                          <a:schemeClr val="accent6"/>
                        </a:solidFill>
                      </a:rPr>
                      <a:t>
</a:t>
                    </a:r>
                    <a:fld id="{09DE41F1-8D4E-4504-AEDE-45CA6BA1C115}" type="PERCENTAGE">
                      <a:rPr lang="en-US" sz="1800" b="1" baseline="0">
                        <a:solidFill>
                          <a:schemeClr val="accent6"/>
                        </a:solidFill>
                      </a:rPr>
                      <a:pPr>
                        <a:defRPr sz="1050">
                          <a:solidFill>
                            <a:schemeClr val="accent6"/>
                          </a:solidFill>
                        </a:defRPr>
                      </a:pPr>
                      <a:t>[PERCENTAGE]</a:t>
                    </a:fld>
                    <a:endParaRPr lang="en-US" baseline="0" dirty="0">
                      <a:solidFill>
                        <a:schemeClr val="accent6"/>
                      </a:solidFill>
                    </a:endParaRPr>
                  </a:p>
                </c:rich>
              </c:tx>
              <c:spPr>
                <a:xfrm>
                  <a:off x="2325553" y="4636466"/>
                  <a:ext cx="1941888" cy="540492"/>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050" b="0" i="0" u="none" strike="noStrike" kern="120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2421"/>
                        <a:gd name="adj2" fmla="val -94151"/>
                      </a:avLst>
                    </a:prstGeom>
                    <a:noFill/>
                    <a:ln>
                      <a:noFill/>
                    </a:ln>
                  </c15:spPr>
                  <c15:layout>
                    <c:manualLayout>
                      <c:w val="0.34067164218380547"/>
                      <c:h val="9.8907373017888864E-2"/>
                    </c:manualLayout>
                  </c15:layout>
                  <c15:dlblFieldTable/>
                  <c15:showDataLabelsRange val="0"/>
                </c:ext>
                <c:ext xmlns:c16="http://schemas.microsoft.com/office/drawing/2014/chart" uri="{C3380CC4-5D6E-409C-BE32-E72D297353CC}">
                  <c16:uniqueId val="{00000003-2992-4B94-B3F8-B660A72E838A}"/>
                </c:ext>
              </c:extLst>
            </c:dLbl>
            <c:dLbl>
              <c:idx val="2"/>
              <c:tx>
                <c:rich>
                  <a:bodyPr rot="0" spcFirstLastPara="1" vertOverflow="clip" horzOverflow="clip" vert="horz" wrap="square" lIns="38100" tIns="19050" rIns="38100" bIns="19050" anchor="ctr" anchorCtr="1">
                    <a:spAutoFit/>
                  </a:bodyPr>
                  <a:lstStyle/>
                  <a:p>
                    <a:pPr>
                      <a:defRPr sz="1050" b="0" i="0" u="none" strike="noStrike" kern="1200" baseline="0">
                        <a:solidFill>
                          <a:schemeClr val="accent2"/>
                        </a:solidFill>
                        <a:latin typeface="+mn-lt"/>
                        <a:ea typeface="+mn-ea"/>
                        <a:cs typeface="+mn-cs"/>
                      </a:defRPr>
                    </a:pPr>
                    <a:fld id="{34F774E8-C925-4D7B-8901-48C65347167C}" type="CATEGORYNAME">
                      <a:rPr lang="en-US" sz="1400" smtClean="0"/>
                      <a:pPr>
                        <a:defRPr sz="1050">
                          <a:solidFill>
                            <a:schemeClr val="accent2"/>
                          </a:solidFill>
                        </a:defRPr>
                      </a:pPr>
                      <a:t>[CATEGORY NAME]</a:t>
                    </a:fld>
                    <a:r>
                      <a:rPr lang="en-US" baseline="0" dirty="0"/>
                      <a:t>
</a:t>
                    </a:r>
                    <a:fld id="{211876E8-0EC9-492F-9494-CFE231B43EBE}" type="VALUE">
                      <a:rPr lang="en-US" sz="1800" b="1" baseline="0" smtClean="0"/>
                      <a:pPr>
                        <a:defRPr sz="1050">
                          <a:solidFill>
                            <a:schemeClr val="accent2"/>
                          </a:solidFill>
                        </a:defRPr>
                      </a:pPr>
                      <a:t>[VALUE]</a:t>
                    </a:fld>
                    <a:endParaRPr lang="en-US" baseline="0" dirty="0"/>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9229"/>
                        <a:gd name="adj2" fmla="val 78210"/>
                      </a:avLst>
                    </a:prstGeom>
                    <a:noFill/>
                    <a:ln>
                      <a:noFill/>
                    </a:ln>
                  </c15:spPr>
                  <c15:dlblFieldTable/>
                  <c15:showDataLabelsRange val="0"/>
                </c:ext>
                <c:ext xmlns:c16="http://schemas.microsoft.com/office/drawing/2014/chart" uri="{C3380CC4-5D6E-409C-BE32-E72D297353CC}">
                  <c16:uniqueId val="{00000005-2992-4B94-B3F8-B660A72E838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accent5">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'Table 1'!$H$4:$H$6</c:f>
              <c:strCache>
                <c:ptCount val="3"/>
                <c:pt idx="0">
                  <c:v>Less than $10,000</c:v>
                </c:pt>
                <c:pt idx="1">
                  <c:v>$10,001 - $25,000</c:v>
                </c:pt>
                <c:pt idx="2">
                  <c:v>Over $25,000</c:v>
                </c:pt>
              </c:strCache>
            </c:strRef>
          </c:cat>
          <c:val>
            <c:numRef>
              <c:f>'Table 1'!$J$4:$J$6</c:f>
              <c:numCache>
                <c:formatCode>0%</c:formatCode>
                <c:ptCount val="3"/>
                <c:pt idx="0">
                  <c:v>0.19705549263873159</c:v>
                </c:pt>
                <c:pt idx="1">
                  <c:v>0.61325028312570784</c:v>
                </c:pt>
                <c:pt idx="2">
                  <c:v>0.18969422423556059</c:v>
                </c:pt>
              </c:numCache>
            </c:numRef>
          </c:val>
          <c:extLst>
            <c:ext xmlns:c16="http://schemas.microsoft.com/office/drawing/2014/chart" uri="{C3380CC4-5D6E-409C-BE32-E72D297353CC}">
              <c16:uniqueId val="{00000006-2992-4B94-B3F8-B660A72E838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[ACSDP1Y2021.DP04-2023-08-29T132257.xlsx]Pivot Table &amp; Chart!PivotTable4</c:name>
    <c:fmtId val="9"/>
  </c:pivotSource>
  <c:chart>
    <c:autoTitleDeleted val="0"/>
    <c:pivotFmts>
      <c:pivotFmt>
        <c:idx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49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 Table &amp; Chart'!$B$3</c:f>
              <c:strCache>
                <c:ptCount val="1"/>
                <c:pt idx="0">
                  <c:v>Sum of Vacant Housing Units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Chart'!$B$4:$B$31</c:f>
              <c:numCache>
                <c:formatCode>General</c:formatCode>
                <c:ptCount val="9"/>
                <c:pt idx="0">
                  <c:v>10169</c:v>
                </c:pt>
                <c:pt idx="1">
                  <c:v>10723</c:v>
                </c:pt>
                <c:pt idx="2">
                  <c:v>11256</c:v>
                </c:pt>
                <c:pt idx="3">
                  <c:v>11984</c:v>
                </c:pt>
                <c:pt idx="4">
                  <c:v>9853</c:v>
                </c:pt>
                <c:pt idx="5">
                  <c:v>9668</c:v>
                </c:pt>
                <c:pt idx="6">
                  <c:v>8504</c:v>
                </c:pt>
                <c:pt idx="7">
                  <c:v>10592</c:v>
                </c:pt>
                <c:pt idx="8">
                  <c:v>8827</c:v>
                </c:pt>
              </c:numCache>
            </c:numRef>
          </c:val>
          <c:extLst>
            <c:ext xmlns:c16="http://schemas.microsoft.com/office/drawing/2014/chart" uri="{C3380CC4-5D6E-409C-BE32-E72D297353CC}">
              <c16:uniqueId val="{00000000-893F-4F36-8620-9162303F15DB}"/>
            </c:ext>
          </c:extLst>
        </c:ser>
        <c:ser>
          <c:idx val="1"/>
          <c:order val="1"/>
          <c:tx>
            <c:strRef>
              <c:f>'Pivot Table &amp; Chart'!$C$3</c:f>
              <c:strCache>
                <c:ptCount val="1"/>
                <c:pt idx="0">
                  <c:v>Sum of Occupied units paying rent</c:v>
                </c:pt>
              </c:strCache>
            </c:strRef>
          </c:tx>
          <c:spPr>
            <a:gradFill rotWithShape="1">
              <a:gsLst>
                <a:gs pos="0">
                  <a:schemeClr val="accent2">
                    <a:tint val="100000"/>
                    <a:shade val="100000"/>
                    <a:satMod val="130000"/>
                  </a:schemeClr>
                </a:gs>
                <a:gs pos="100000">
                  <a:schemeClr val="accent2">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Chart'!$C$4:$C$31</c:f>
              <c:numCache>
                <c:formatCode>General</c:formatCode>
                <c:ptCount val="9"/>
                <c:pt idx="0">
                  <c:v>55258</c:v>
                </c:pt>
                <c:pt idx="1">
                  <c:v>53306</c:v>
                </c:pt>
                <c:pt idx="2">
                  <c:v>53198</c:v>
                </c:pt>
                <c:pt idx="3">
                  <c:v>55215</c:v>
                </c:pt>
                <c:pt idx="4">
                  <c:v>55607</c:v>
                </c:pt>
                <c:pt idx="5">
                  <c:v>52627</c:v>
                </c:pt>
                <c:pt idx="6">
                  <c:v>54808</c:v>
                </c:pt>
                <c:pt idx="7">
                  <c:v>52306</c:v>
                </c:pt>
                <c:pt idx="8">
                  <c:v>56964</c:v>
                </c:pt>
              </c:numCache>
            </c:numRef>
          </c:val>
          <c:extLst>
            <c:ext xmlns:c16="http://schemas.microsoft.com/office/drawing/2014/chart" uri="{C3380CC4-5D6E-409C-BE32-E72D297353CC}">
              <c16:uniqueId val="{00000001-893F-4F36-8620-9162303F15DB}"/>
            </c:ext>
          </c:extLst>
        </c:ser>
        <c:ser>
          <c:idx val="2"/>
          <c:order val="2"/>
          <c:tx>
            <c:strRef>
              <c:f>'Pivot Table &amp; Chart'!$D$3</c:f>
              <c:strCache>
                <c:ptCount val="1"/>
                <c:pt idx="0">
                  <c:v>Sum of Housing units with a mortgage</c:v>
                </c:pt>
              </c:strCache>
            </c:strRef>
          </c:tx>
          <c:spPr>
            <a:gradFill rotWithShape="1">
              <a:gsLst>
                <a:gs pos="0">
                  <a:schemeClr val="accent3">
                    <a:tint val="100000"/>
                    <a:shade val="100000"/>
                    <a:satMod val="130000"/>
                  </a:schemeClr>
                </a:gs>
                <a:gs pos="100000">
                  <a:schemeClr val="accent3">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Chart'!$D$4:$D$31</c:f>
              <c:numCache>
                <c:formatCode>General</c:formatCode>
                <c:ptCount val="9"/>
                <c:pt idx="0">
                  <c:v>56670</c:v>
                </c:pt>
                <c:pt idx="1">
                  <c:v>56870</c:v>
                </c:pt>
                <c:pt idx="2">
                  <c:v>57916</c:v>
                </c:pt>
                <c:pt idx="3">
                  <c:v>55104</c:v>
                </c:pt>
                <c:pt idx="4">
                  <c:v>55240</c:v>
                </c:pt>
                <c:pt idx="5">
                  <c:v>56750</c:v>
                </c:pt>
                <c:pt idx="6">
                  <c:v>57220</c:v>
                </c:pt>
                <c:pt idx="7">
                  <c:v>56506</c:v>
                </c:pt>
                <c:pt idx="8">
                  <c:v>58830</c:v>
                </c:pt>
              </c:numCache>
            </c:numRef>
          </c:val>
          <c:extLst>
            <c:ext xmlns:c16="http://schemas.microsoft.com/office/drawing/2014/chart" uri="{C3380CC4-5D6E-409C-BE32-E72D297353CC}">
              <c16:uniqueId val="{00000002-893F-4F36-8620-9162303F15DB}"/>
            </c:ext>
          </c:extLst>
        </c:ser>
        <c:ser>
          <c:idx val="3"/>
          <c:order val="3"/>
          <c:tx>
            <c:strRef>
              <c:f>'Pivot Table &amp; Chart'!$E$3</c:f>
              <c:strCache>
                <c:ptCount val="1"/>
                <c:pt idx="0">
                  <c:v>Sum of Housing units without a mortgage</c:v>
                </c:pt>
              </c:strCache>
            </c:strRef>
          </c:tx>
          <c:spPr>
            <a:gradFill rotWithShape="1">
              <a:gsLst>
                <a:gs pos="0">
                  <a:schemeClr val="accent4">
                    <a:tint val="100000"/>
                    <a:shade val="100000"/>
                    <a:satMod val="130000"/>
                  </a:schemeClr>
                </a:gs>
                <a:gs pos="100000">
                  <a:schemeClr val="accent4">
                    <a:tint val="50000"/>
                    <a:shade val="100000"/>
                    <a:satMod val="350000"/>
                  </a:schemeClr>
                </a:gs>
              </a:gsLst>
              <a:lin ang="5400000" scaled="0"/>
            </a:gradFill>
            <a:ln>
              <a:noFill/>
            </a:ln>
            <a:effectLst>
              <a:outerShdw blurRad="57150" dist="19050" dir="5400000" algn="ctr" rotWithShape="0">
                <a:srgbClr val="000000">
                  <a:alpha val="63000"/>
                </a:srgbClr>
              </a:outerShdw>
            </a:effectLst>
          </c:spPr>
          <c:invertIfNegative val="0"/>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Chart'!$E$4:$E$31</c:f>
              <c:numCache>
                <c:formatCode>General</c:formatCode>
                <c:ptCount val="9"/>
                <c:pt idx="0">
                  <c:v>24002</c:v>
                </c:pt>
                <c:pt idx="1">
                  <c:v>24951</c:v>
                </c:pt>
                <c:pt idx="2">
                  <c:v>24664</c:v>
                </c:pt>
                <c:pt idx="3">
                  <c:v>25938</c:v>
                </c:pt>
                <c:pt idx="4">
                  <c:v>27699</c:v>
                </c:pt>
                <c:pt idx="5">
                  <c:v>30154</c:v>
                </c:pt>
                <c:pt idx="6">
                  <c:v>30013</c:v>
                </c:pt>
                <c:pt idx="7">
                  <c:v>32026</c:v>
                </c:pt>
                <c:pt idx="8">
                  <c:v>31599</c:v>
                </c:pt>
              </c:numCache>
            </c:numRef>
          </c:val>
          <c:extLst>
            <c:ext xmlns:c16="http://schemas.microsoft.com/office/drawing/2014/chart" uri="{C3380CC4-5D6E-409C-BE32-E72D297353CC}">
              <c16:uniqueId val="{00000003-893F-4F36-8620-9162303F15DB}"/>
            </c:ext>
          </c:extLst>
        </c:ser>
        <c:dLbls>
          <c:showLegendKey val="0"/>
          <c:showVal val="0"/>
          <c:showCatName val="0"/>
          <c:showSerName val="0"/>
          <c:showPercent val="0"/>
          <c:showBubbleSize val="0"/>
        </c:dLbls>
        <c:gapWidth val="150"/>
        <c:overlap val="100"/>
        <c:axId val="2039452687"/>
        <c:axId val="431446319"/>
      </c:barChart>
      <c:lineChart>
        <c:grouping val="standard"/>
        <c:varyColors val="0"/>
        <c:ser>
          <c:idx val="4"/>
          <c:order val="4"/>
          <c:tx>
            <c:strRef>
              <c:f>'Pivot Table &amp; Chart'!$F$3</c:f>
              <c:strCache>
                <c:ptCount val="1"/>
                <c:pt idx="0">
                  <c:v>Sum of Affordable Units</c:v>
                </c:pt>
              </c:strCache>
            </c:strRef>
          </c:tx>
          <c:spPr>
            <a:ln w="50800" cap="rnd">
              <a:solidFill>
                <a:srgbClr val="FFFF00"/>
              </a:solidFill>
              <a:round/>
            </a:ln>
            <a:effectLst>
              <a:outerShdw blurRad="57150" dist="19050" dir="5400000" algn="ctr" rotWithShape="0">
                <a:srgbClr val="000000">
                  <a:alpha val="63000"/>
                </a:srgbClr>
              </a:outerShdw>
            </a:effectLst>
          </c:spPr>
          <c:marker>
            <c:symbol val="none"/>
          </c:marker>
          <c:cat>
            <c:multiLvlStrRef>
              <c:f>'Pivot Table &amp; Chart'!$A$4:$A$31</c:f>
              <c:multiLvlStrCache>
                <c:ptCount val="9"/>
                <c:lvl>
                  <c:pt idx="0">
                    <c:v>2012</c:v>
                  </c:pt>
                  <c:pt idx="1">
                    <c:v>2013</c:v>
                  </c:pt>
                  <c:pt idx="2">
                    <c:v>2014</c:v>
                  </c:pt>
                  <c:pt idx="3">
                    <c:v>2015</c:v>
                  </c:pt>
                  <c:pt idx="4">
                    <c:v>2016</c:v>
                  </c:pt>
                  <c:pt idx="5">
                    <c:v>2017</c:v>
                  </c:pt>
                  <c:pt idx="6">
                    <c:v>2018</c:v>
                  </c:pt>
                  <c:pt idx="7">
                    <c:v>2019</c:v>
                  </c:pt>
                  <c:pt idx="8">
                    <c:v>2021</c:v>
                  </c:pt>
                </c:lvl>
                <c:lvl>
                  <c:pt idx="0">
                    <c:v>$921 </c:v>
                  </c:pt>
                  <c:pt idx="1">
                    <c:v>$930 </c:v>
                  </c:pt>
                  <c:pt idx="2">
                    <c:v>$981 </c:v>
                  </c:pt>
                  <c:pt idx="3">
                    <c:v>$978 </c:v>
                  </c:pt>
                  <c:pt idx="4">
                    <c:v>$997 </c:v>
                  </c:pt>
                  <c:pt idx="5">
                    <c:v>$1,062 </c:v>
                  </c:pt>
                  <c:pt idx="6">
                    <c:v>$1,116 </c:v>
                  </c:pt>
                  <c:pt idx="7">
                    <c:v>$1,139 </c:v>
                  </c:pt>
                  <c:pt idx="8">
                    <c:v>$1,225 </c:v>
                  </c:pt>
                </c:lvl>
                <c:lvl>
                  <c:pt idx="0">
                    <c:v> 147,734 </c:v>
                  </c:pt>
                  <c:pt idx="1">
                    <c:v> 148,451 </c:v>
                  </c:pt>
                  <c:pt idx="2">
                    <c:v> 148,496 </c:v>
                  </c:pt>
                  <c:pt idx="3">
                    <c:v> 150,083 </c:v>
                  </c:pt>
                  <c:pt idx="4">
                    <c:v> 149,932 </c:v>
                  </c:pt>
                  <c:pt idx="5">
                    <c:v> 150,397 </c:v>
                  </c:pt>
                  <c:pt idx="6">
                    <c:v> 151,576 </c:v>
                  </c:pt>
                  <c:pt idx="7">
                    <c:v> 152,272 </c:v>
                  </c:pt>
                  <c:pt idx="8">
                    <c:v> 157,960 </c:v>
                  </c:pt>
                </c:lvl>
              </c:multiLvlStrCache>
            </c:multiLvlStrRef>
          </c:cat>
          <c:val>
            <c:numRef>
              <c:f>'Pivot Table &amp; Chart'!$F$4:$F$31</c:f>
              <c:numCache>
                <c:formatCode>General</c:formatCode>
                <c:ptCount val="9"/>
                <c:pt idx="3">
                  <c:v>5338</c:v>
                </c:pt>
                <c:pt idx="4">
                  <c:v>5163</c:v>
                </c:pt>
                <c:pt idx="5">
                  <c:v>4805</c:v>
                </c:pt>
                <c:pt idx="6">
                  <c:v>4729</c:v>
                </c:pt>
                <c:pt idx="7">
                  <c:v>4512</c:v>
                </c:pt>
                <c:pt idx="8">
                  <c:v>4425</c:v>
                </c:pt>
              </c:numCache>
            </c:numRef>
          </c:val>
          <c:smooth val="0"/>
          <c:extLst>
            <c:ext xmlns:c16="http://schemas.microsoft.com/office/drawing/2014/chart" uri="{C3380CC4-5D6E-409C-BE32-E72D297353CC}">
              <c16:uniqueId val="{00000004-893F-4F36-8620-9162303F15DB}"/>
            </c:ext>
          </c:extLst>
        </c:ser>
        <c:dLbls>
          <c:showLegendKey val="0"/>
          <c:showVal val="0"/>
          <c:showCatName val="0"/>
          <c:showSerName val="0"/>
          <c:showPercent val="0"/>
          <c:showBubbleSize val="0"/>
        </c:dLbls>
        <c:marker val="1"/>
        <c:smooth val="0"/>
        <c:axId val="1933337199"/>
        <c:axId val="1966003439"/>
      </c:lineChart>
      <c:catAx>
        <c:axId val="203945268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31446319"/>
        <c:crosses val="autoZero"/>
        <c:auto val="1"/>
        <c:lblAlgn val="ctr"/>
        <c:lblOffset val="100"/>
        <c:noMultiLvlLbl val="0"/>
      </c:catAx>
      <c:valAx>
        <c:axId val="431446319"/>
        <c:scaling>
          <c:orientation val="minMax"/>
          <c:max val="16000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2039452687"/>
        <c:crosses val="autoZero"/>
        <c:crossBetween val="between"/>
      </c:valAx>
      <c:valAx>
        <c:axId val="1966003439"/>
        <c:scaling>
          <c:orientation val="minMax"/>
          <c:max val="160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933337199"/>
        <c:crosses val="max"/>
        <c:crossBetween val="between"/>
      </c:valAx>
      <c:catAx>
        <c:axId val="1933337199"/>
        <c:scaling>
          <c:orientation val="minMax"/>
        </c:scaling>
        <c:delete val="1"/>
        <c:axPos val="b"/>
        <c:numFmt formatCode="General" sourceLinked="1"/>
        <c:majorTickMark val="out"/>
        <c:minorTickMark val="none"/>
        <c:tickLblPos val="nextTo"/>
        <c:crossAx val="1966003439"/>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300" b="1" i="0" u="none" strike="noStrike" kern="1200" spc="0" baseline="0">
                <a:solidFill>
                  <a:schemeClr val="tx1">
                    <a:lumMod val="65000"/>
                    <a:lumOff val="35000"/>
                  </a:schemeClr>
                </a:solidFill>
                <a:latin typeface="+mn-lt"/>
                <a:ea typeface="+mn-ea"/>
                <a:cs typeface="+mn-cs"/>
              </a:defRPr>
            </a:pPr>
            <a:r>
              <a:rPr lang="en-US" sz="2300" b="1" dirty="0"/>
              <a:t>HUD Fair Market Rents in Washtenaw County</a:t>
            </a:r>
          </a:p>
          <a:p>
            <a:pPr>
              <a:defRPr sz="2300" b="1"/>
            </a:pPr>
            <a:r>
              <a:rPr lang="en-US" sz="2300" b="1" dirty="0"/>
              <a:t>FY 1983 - 2024</a:t>
            </a:r>
          </a:p>
        </c:rich>
      </c:tx>
      <c:overlay val="0"/>
      <c:spPr>
        <a:noFill/>
        <a:ln>
          <a:noFill/>
        </a:ln>
        <a:effectLst/>
      </c:spPr>
      <c:txPr>
        <a:bodyPr rot="0" spcFirstLastPara="1" vertOverflow="ellipsis" vert="horz" wrap="square" anchor="ctr" anchorCtr="1"/>
        <a:lstStyle/>
        <a:p>
          <a:pPr>
            <a:defRPr sz="23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79637722536529"/>
          <c:y val="0.21245893200983726"/>
          <c:w val="0.80377392951462689"/>
          <c:h val="0.60678101096629178"/>
        </c:manualLayout>
      </c:layout>
      <c:lineChart>
        <c:grouping val="standard"/>
        <c:varyColors val="0"/>
        <c:ser>
          <c:idx val="1"/>
          <c:order val="0"/>
          <c:tx>
            <c:strRef>
              <c:f>Sheet1!$B$2</c:f>
              <c:strCache>
                <c:ptCount val="1"/>
                <c:pt idx="0">
                  <c:v>1-bdr unit</c:v>
                </c:pt>
              </c:strCache>
            </c:strRef>
          </c:tx>
          <c:spPr>
            <a:ln w="28575" cap="rnd">
              <a:solidFill>
                <a:schemeClr val="accent2"/>
              </a:solidFill>
              <a:round/>
            </a:ln>
            <a:effectLst/>
          </c:spPr>
          <c:marker>
            <c:symbol val="circle"/>
            <c:size val="5"/>
            <c:spPr>
              <a:solidFill>
                <a:schemeClr val="accent2"/>
              </a:solidFill>
              <a:ln w="12700">
                <a:solidFill>
                  <a:schemeClr val="accent2"/>
                </a:solidFill>
              </a:ln>
              <a:effectLst/>
            </c:spPr>
          </c:marker>
          <c:cat>
            <c:numRef>
              <c:f>Sheet1!$A$3:$A$44</c:f>
              <c:numCache>
                <c:formatCode>General</c:formatCode>
                <c:ptCount val="42"/>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pt idx="40">
                  <c:v>2023</c:v>
                </c:pt>
                <c:pt idx="41">
                  <c:v>2024</c:v>
                </c:pt>
              </c:numCache>
            </c:numRef>
          </c:cat>
          <c:val>
            <c:numRef>
              <c:f>Sheet1!$B$3:$B$44</c:f>
              <c:numCache>
                <c:formatCode>_("$"* #,##0.00_);_("$"* \(#,##0.00\);_("$"* "-"??_);_(@_)</c:formatCode>
                <c:ptCount val="42"/>
                <c:pt idx="0">
                  <c:v>372</c:v>
                </c:pt>
                <c:pt idx="2">
                  <c:v>386</c:v>
                </c:pt>
                <c:pt idx="3">
                  <c:v>426</c:v>
                </c:pt>
                <c:pt idx="4">
                  <c:v>445</c:v>
                </c:pt>
                <c:pt idx="5">
                  <c:v>464</c:v>
                </c:pt>
                <c:pt idx="6">
                  <c:v>479</c:v>
                </c:pt>
                <c:pt idx="7">
                  <c:v>488</c:v>
                </c:pt>
                <c:pt idx="8">
                  <c:v>505</c:v>
                </c:pt>
                <c:pt idx="9">
                  <c:v>522</c:v>
                </c:pt>
                <c:pt idx="10">
                  <c:v>528</c:v>
                </c:pt>
                <c:pt idx="11">
                  <c:v>522</c:v>
                </c:pt>
                <c:pt idx="12">
                  <c:v>517</c:v>
                </c:pt>
                <c:pt idx="13">
                  <c:v>526</c:v>
                </c:pt>
                <c:pt idx="14">
                  <c:v>534</c:v>
                </c:pt>
                <c:pt idx="15">
                  <c:v>552</c:v>
                </c:pt>
                <c:pt idx="16">
                  <c:v>566</c:v>
                </c:pt>
                <c:pt idx="17">
                  <c:v>581</c:v>
                </c:pt>
                <c:pt idx="18">
                  <c:v>596</c:v>
                </c:pt>
                <c:pt idx="19">
                  <c:v>619</c:v>
                </c:pt>
                <c:pt idx="20">
                  <c:v>635</c:v>
                </c:pt>
                <c:pt idx="21">
                  <c:v>659</c:v>
                </c:pt>
                <c:pt idx="22">
                  <c:v>713</c:v>
                </c:pt>
                <c:pt idx="23">
                  <c:v>750</c:v>
                </c:pt>
                <c:pt idx="24">
                  <c:v>768</c:v>
                </c:pt>
                <c:pt idx="25">
                  <c:v>774</c:v>
                </c:pt>
                <c:pt idx="26">
                  <c:v>773</c:v>
                </c:pt>
                <c:pt idx="27">
                  <c:v>728</c:v>
                </c:pt>
                <c:pt idx="28">
                  <c:v>725</c:v>
                </c:pt>
                <c:pt idx="29">
                  <c:v>718</c:v>
                </c:pt>
                <c:pt idx="30">
                  <c:v>760</c:v>
                </c:pt>
                <c:pt idx="31">
                  <c:v>803</c:v>
                </c:pt>
                <c:pt idx="32">
                  <c:v>813</c:v>
                </c:pt>
                <c:pt idx="33">
                  <c:v>851</c:v>
                </c:pt>
                <c:pt idx="34">
                  <c:v>850</c:v>
                </c:pt>
                <c:pt idx="35">
                  <c:v>905</c:v>
                </c:pt>
                <c:pt idx="36">
                  <c:v>929</c:v>
                </c:pt>
                <c:pt idx="37">
                  <c:v>921</c:v>
                </c:pt>
                <c:pt idx="38">
                  <c:v>1043</c:v>
                </c:pt>
                <c:pt idx="39">
                  <c:v>1048</c:v>
                </c:pt>
                <c:pt idx="40">
                  <c:v>1153</c:v>
                </c:pt>
                <c:pt idx="41">
                  <c:v>1234</c:v>
                </c:pt>
              </c:numCache>
            </c:numRef>
          </c:val>
          <c:smooth val="0"/>
          <c:extLst>
            <c:ext xmlns:c16="http://schemas.microsoft.com/office/drawing/2014/chart" uri="{C3380CC4-5D6E-409C-BE32-E72D297353CC}">
              <c16:uniqueId val="{00000000-B5A7-4C1E-8773-FAE2FE45FD09}"/>
            </c:ext>
          </c:extLst>
        </c:ser>
        <c:ser>
          <c:idx val="2"/>
          <c:order val="1"/>
          <c:tx>
            <c:strRef>
              <c:f>Sheet1!$C$2</c:f>
              <c:strCache>
                <c:ptCount val="1"/>
                <c:pt idx="0">
                  <c:v>2-bdr unit</c:v>
                </c:pt>
              </c:strCache>
            </c:strRef>
          </c:tx>
          <c:spPr>
            <a:ln w="28575" cap="rnd">
              <a:solidFill>
                <a:schemeClr val="accent4"/>
              </a:solidFill>
              <a:round/>
            </a:ln>
            <a:effectLst/>
          </c:spPr>
          <c:marker>
            <c:symbol val="circle"/>
            <c:size val="5"/>
            <c:spPr>
              <a:solidFill>
                <a:schemeClr val="accent4"/>
              </a:solidFill>
              <a:ln w="12700">
                <a:solidFill>
                  <a:schemeClr val="accent4"/>
                </a:solidFill>
              </a:ln>
              <a:effectLst/>
            </c:spPr>
          </c:marker>
          <c:cat>
            <c:numRef>
              <c:f>Sheet1!$A$3:$A$44</c:f>
              <c:numCache>
                <c:formatCode>General</c:formatCode>
                <c:ptCount val="42"/>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pt idx="40">
                  <c:v>2023</c:v>
                </c:pt>
                <c:pt idx="41">
                  <c:v>2024</c:v>
                </c:pt>
              </c:numCache>
            </c:numRef>
          </c:cat>
          <c:val>
            <c:numRef>
              <c:f>Sheet1!$C$3:$C$44</c:f>
              <c:numCache>
                <c:formatCode>_("$"* #,##0.00_);_("$"* \(#,##0.00\);_("$"* "-"??_);_(@_)</c:formatCode>
                <c:ptCount val="42"/>
                <c:pt idx="0">
                  <c:v>433</c:v>
                </c:pt>
                <c:pt idx="2">
                  <c:v>448</c:v>
                </c:pt>
                <c:pt idx="3">
                  <c:v>502</c:v>
                </c:pt>
                <c:pt idx="4">
                  <c:v>525</c:v>
                </c:pt>
                <c:pt idx="5">
                  <c:v>547</c:v>
                </c:pt>
                <c:pt idx="6">
                  <c:v>565</c:v>
                </c:pt>
                <c:pt idx="7">
                  <c:v>575</c:v>
                </c:pt>
                <c:pt idx="8">
                  <c:v>595</c:v>
                </c:pt>
                <c:pt idx="9">
                  <c:v>615</c:v>
                </c:pt>
                <c:pt idx="10">
                  <c:v>622</c:v>
                </c:pt>
                <c:pt idx="11">
                  <c:v>644</c:v>
                </c:pt>
                <c:pt idx="12">
                  <c:v>638</c:v>
                </c:pt>
                <c:pt idx="13">
                  <c:v>649</c:v>
                </c:pt>
                <c:pt idx="14">
                  <c:v>659</c:v>
                </c:pt>
                <c:pt idx="15">
                  <c:v>681</c:v>
                </c:pt>
                <c:pt idx="16">
                  <c:v>698</c:v>
                </c:pt>
                <c:pt idx="17">
                  <c:v>717</c:v>
                </c:pt>
                <c:pt idx="18">
                  <c:v>736</c:v>
                </c:pt>
                <c:pt idx="19">
                  <c:v>765</c:v>
                </c:pt>
                <c:pt idx="20">
                  <c:v>785</c:v>
                </c:pt>
                <c:pt idx="21">
                  <c:v>815</c:v>
                </c:pt>
                <c:pt idx="22">
                  <c:v>840</c:v>
                </c:pt>
                <c:pt idx="23">
                  <c:v>913</c:v>
                </c:pt>
                <c:pt idx="24">
                  <c:v>934</c:v>
                </c:pt>
                <c:pt idx="25">
                  <c:v>942</c:v>
                </c:pt>
                <c:pt idx="26">
                  <c:v>940</c:v>
                </c:pt>
                <c:pt idx="27">
                  <c:v>886</c:v>
                </c:pt>
                <c:pt idx="28">
                  <c:v>882</c:v>
                </c:pt>
                <c:pt idx="29">
                  <c:v>874</c:v>
                </c:pt>
                <c:pt idx="30">
                  <c:v>901</c:v>
                </c:pt>
                <c:pt idx="31">
                  <c:v>952</c:v>
                </c:pt>
                <c:pt idx="32">
                  <c:v>964</c:v>
                </c:pt>
                <c:pt idx="33">
                  <c:v>1019</c:v>
                </c:pt>
                <c:pt idx="34">
                  <c:v>1025</c:v>
                </c:pt>
                <c:pt idx="35">
                  <c:v>1103</c:v>
                </c:pt>
                <c:pt idx="36">
                  <c:v>1140</c:v>
                </c:pt>
                <c:pt idx="37">
                  <c:v>1124</c:v>
                </c:pt>
                <c:pt idx="38">
                  <c:v>1264</c:v>
                </c:pt>
                <c:pt idx="39">
                  <c:v>1262</c:v>
                </c:pt>
                <c:pt idx="40">
                  <c:v>1384</c:v>
                </c:pt>
                <c:pt idx="41">
                  <c:v>1471</c:v>
                </c:pt>
              </c:numCache>
            </c:numRef>
          </c:val>
          <c:smooth val="0"/>
          <c:extLst>
            <c:ext xmlns:c16="http://schemas.microsoft.com/office/drawing/2014/chart" uri="{C3380CC4-5D6E-409C-BE32-E72D297353CC}">
              <c16:uniqueId val="{00000001-B5A7-4C1E-8773-FAE2FE45FD09}"/>
            </c:ext>
          </c:extLst>
        </c:ser>
        <c:dLbls>
          <c:showLegendKey val="0"/>
          <c:showVal val="0"/>
          <c:showCatName val="0"/>
          <c:showSerName val="0"/>
          <c:showPercent val="0"/>
          <c:showBubbleSize val="0"/>
        </c:dLbls>
        <c:marker val="1"/>
        <c:smooth val="0"/>
        <c:axId val="1494441088"/>
        <c:axId val="1675383312"/>
      </c:lineChart>
      <c:catAx>
        <c:axId val="149444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675383312"/>
        <c:crosses val="autoZero"/>
        <c:auto val="1"/>
        <c:lblAlgn val="ctr"/>
        <c:lblOffset val="100"/>
        <c:noMultiLvlLbl val="0"/>
      </c:catAx>
      <c:valAx>
        <c:axId val="16753833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9444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b="1" dirty="0"/>
              <a:t>University of Michigan Enrollment and Housing Provision</a:t>
            </a: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01068004695191"/>
          <c:y val="0.19986463620981387"/>
          <c:w val="0.83136487977390539"/>
          <c:h val="0.59445259535271322"/>
        </c:manualLayout>
      </c:layout>
      <c:lineChart>
        <c:grouping val="standard"/>
        <c:varyColors val="0"/>
        <c:ser>
          <c:idx val="1"/>
          <c:order val="0"/>
          <c:tx>
            <c:strRef>
              <c:f>'Sheet1 (2)'!$B$1</c:f>
              <c:strCache>
                <c:ptCount val="1"/>
                <c:pt idx="0">
                  <c:v>On-Campus Housing Capacity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 (2)'!$A$2:$A$20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'Sheet1 (2)'!$B$2:$B$20</c:f>
              <c:numCache>
                <c:formatCode>#,##0</c:formatCode>
                <c:ptCount val="19"/>
                <c:pt idx="0">
                  <c:v>11248</c:v>
                </c:pt>
                <c:pt idx="1">
                  <c:v>11531</c:v>
                </c:pt>
                <c:pt idx="2">
                  <c:v>11082</c:v>
                </c:pt>
                <c:pt idx="3">
                  <c:v>10943</c:v>
                </c:pt>
                <c:pt idx="4">
                  <c:v>10976</c:v>
                </c:pt>
                <c:pt idx="5">
                  <c:v>11388</c:v>
                </c:pt>
                <c:pt idx="6">
                  <c:v>11320</c:v>
                </c:pt>
                <c:pt idx="7">
                  <c:v>11793</c:v>
                </c:pt>
                <c:pt idx="8">
                  <c:v>11029</c:v>
                </c:pt>
                <c:pt idx="9">
                  <c:v>10704</c:v>
                </c:pt>
                <c:pt idx="10">
                  <c:v>10823</c:v>
                </c:pt>
                <c:pt idx="11">
                  <c:v>12177</c:v>
                </c:pt>
                <c:pt idx="12">
                  <c:v>12265</c:v>
                </c:pt>
                <c:pt idx="13">
                  <c:v>12301</c:v>
                </c:pt>
                <c:pt idx="14">
                  <c:v>12270</c:v>
                </c:pt>
                <c:pt idx="15">
                  <c:v>12242</c:v>
                </c:pt>
                <c:pt idx="16">
                  <c:v>10885</c:v>
                </c:pt>
                <c:pt idx="17">
                  <c:v>11629</c:v>
                </c:pt>
                <c:pt idx="18">
                  <c:v>11493</c:v>
                </c:pt>
              </c:numCache>
            </c:numRef>
          </c:val>
          <c:smooth val="0"/>
          <c:extLst>
            <c:ext xmlns:c16="http://schemas.microsoft.com/office/drawing/2014/chart" uri="{C3380CC4-5D6E-409C-BE32-E72D297353CC}">
              <c16:uniqueId val="{00000000-5C61-4ACA-A87A-ADFE716C5FEC}"/>
            </c:ext>
          </c:extLst>
        </c:ser>
        <c:ser>
          <c:idx val="2"/>
          <c:order val="1"/>
          <c:tx>
            <c:strRef>
              <c:f>'Sheet1 (2)'!$C$1</c:f>
              <c:strCache>
                <c:ptCount val="1"/>
                <c:pt idx="0">
                  <c:v>Fall Enrollment</c:v>
                </c:pt>
              </c:strCache>
            </c:strRef>
          </c:tx>
          <c:spPr>
            <a:ln w="31750"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numRef>
              <c:f>'Sheet1 (2)'!$A$2:$A$20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'Sheet1 (2)'!$C$2:$C$20</c:f>
              <c:numCache>
                <c:formatCode>#,##0</c:formatCode>
                <c:ptCount val="19"/>
                <c:pt idx="0">
                  <c:v>37695</c:v>
                </c:pt>
                <c:pt idx="1">
                  <c:v>38219</c:v>
                </c:pt>
                <c:pt idx="2">
                  <c:v>38354</c:v>
                </c:pt>
                <c:pt idx="3">
                  <c:v>39197</c:v>
                </c:pt>
                <c:pt idx="4">
                  <c:v>39324</c:v>
                </c:pt>
                <c:pt idx="5">
                  <c:v>39949</c:v>
                </c:pt>
                <c:pt idx="6">
                  <c:v>40589</c:v>
                </c:pt>
                <c:pt idx="7">
                  <c:v>41185</c:v>
                </c:pt>
                <c:pt idx="8">
                  <c:v>42113</c:v>
                </c:pt>
                <c:pt idx="9">
                  <c:v>42200</c:v>
                </c:pt>
                <c:pt idx="10">
                  <c:v>42355</c:v>
                </c:pt>
                <c:pt idx="11">
                  <c:v>43651</c:v>
                </c:pt>
                <c:pt idx="12">
                  <c:v>44718</c:v>
                </c:pt>
                <c:pt idx="13">
                  <c:v>46002</c:v>
                </c:pt>
                <c:pt idx="14">
                  <c:v>46716</c:v>
                </c:pt>
                <c:pt idx="15">
                  <c:v>48090</c:v>
                </c:pt>
                <c:pt idx="16">
                  <c:v>47907</c:v>
                </c:pt>
                <c:pt idx="17">
                  <c:v>50278</c:v>
                </c:pt>
                <c:pt idx="18">
                  <c:v>51225</c:v>
                </c:pt>
              </c:numCache>
            </c:numRef>
          </c:val>
          <c:smooth val="0"/>
          <c:extLst>
            <c:ext xmlns:c16="http://schemas.microsoft.com/office/drawing/2014/chart" uri="{C3380CC4-5D6E-409C-BE32-E72D297353CC}">
              <c16:uniqueId val="{00000001-5C61-4ACA-A87A-ADFE716C5FEC}"/>
            </c:ext>
          </c:extLst>
        </c:ser>
        <c:dLbls>
          <c:showLegendKey val="0"/>
          <c:showVal val="0"/>
          <c:showCatName val="0"/>
          <c:showSerName val="0"/>
          <c:showPercent val="0"/>
          <c:showBubbleSize val="0"/>
        </c:dLbls>
        <c:marker val="1"/>
        <c:smooth val="0"/>
        <c:axId val="1299080688"/>
        <c:axId val="1301640192"/>
      </c:lineChart>
      <c:catAx>
        <c:axId val="129908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01640192"/>
        <c:crosses val="autoZero"/>
        <c:auto val="1"/>
        <c:lblAlgn val="ctr"/>
        <c:lblOffset val="100"/>
        <c:noMultiLvlLbl val="0"/>
      </c:catAx>
      <c:valAx>
        <c:axId val="1301640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9908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Population</a:t>
            </a:r>
            <a:r>
              <a:rPr lang="en-US" sz="2400" b="1" baseline="0" dirty="0"/>
              <a:t> Trends</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040921031155786"/>
          <c:y val="0.16158380386069701"/>
          <c:w val="0.76096642369034551"/>
          <c:h val="0.64974075001693832"/>
        </c:manualLayout>
      </c:layout>
      <c:lineChart>
        <c:grouping val="standard"/>
        <c:varyColors val="0"/>
        <c:ser>
          <c:idx val="1"/>
          <c:order val="0"/>
          <c:tx>
            <c:strRef>
              <c:f>'Sheet1 (2)'!$B$1</c:f>
              <c:strCache>
                <c:ptCount val="1"/>
                <c:pt idx="0">
                  <c:v>Ann Arbor Population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 (2)'!$A$2:$A$7</c:f>
              <c:numCache>
                <c:formatCode>General</c:formatCode>
                <c:ptCount val="6"/>
                <c:pt idx="0">
                  <c:v>1970</c:v>
                </c:pt>
                <c:pt idx="1">
                  <c:v>1980</c:v>
                </c:pt>
                <c:pt idx="2">
                  <c:v>1990</c:v>
                </c:pt>
                <c:pt idx="3">
                  <c:v>2000</c:v>
                </c:pt>
                <c:pt idx="4">
                  <c:v>2010</c:v>
                </c:pt>
                <c:pt idx="5">
                  <c:v>2020</c:v>
                </c:pt>
              </c:numCache>
            </c:numRef>
          </c:cat>
          <c:val>
            <c:numRef>
              <c:f>'Sheet1 (2)'!$B$2:$B$7</c:f>
              <c:numCache>
                <c:formatCode>#,##0</c:formatCode>
                <c:ptCount val="6"/>
                <c:pt idx="0">
                  <c:v>100035</c:v>
                </c:pt>
                <c:pt idx="1">
                  <c:v>107969</c:v>
                </c:pt>
                <c:pt idx="2">
                  <c:v>109592</c:v>
                </c:pt>
                <c:pt idx="3">
                  <c:v>114024</c:v>
                </c:pt>
                <c:pt idx="4">
                  <c:v>113934</c:v>
                </c:pt>
                <c:pt idx="5">
                  <c:v>123851</c:v>
                </c:pt>
              </c:numCache>
            </c:numRef>
          </c:val>
          <c:smooth val="0"/>
          <c:extLst>
            <c:ext xmlns:c16="http://schemas.microsoft.com/office/drawing/2014/chart" uri="{C3380CC4-5D6E-409C-BE32-E72D297353CC}">
              <c16:uniqueId val="{00000000-4594-4EE2-9D7B-463AB3228130}"/>
            </c:ext>
          </c:extLst>
        </c:ser>
        <c:ser>
          <c:idx val="2"/>
          <c:order val="1"/>
          <c:tx>
            <c:strRef>
              <c:f>'Sheet1 (2)'!$C$1</c:f>
              <c:strCache>
                <c:ptCount val="1"/>
                <c:pt idx="0">
                  <c:v>U-M Fall Enrollment</c:v>
                </c:pt>
              </c:strCache>
            </c:strRef>
          </c:tx>
          <c:spPr>
            <a:ln w="31750"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numRef>
              <c:f>'Sheet1 (2)'!$A$2:$A$7</c:f>
              <c:numCache>
                <c:formatCode>General</c:formatCode>
                <c:ptCount val="6"/>
                <c:pt idx="0">
                  <c:v>1970</c:v>
                </c:pt>
                <c:pt idx="1">
                  <c:v>1980</c:v>
                </c:pt>
                <c:pt idx="2">
                  <c:v>1990</c:v>
                </c:pt>
                <c:pt idx="3">
                  <c:v>2000</c:v>
                </c:pt>
                <c:pt idx="4">
                  <c:v>2010</c:v>
                </c:pt>
                <c:pt idx="5">
                  <c:v>2020</c:v>
                </c:pt>
              </c:numCache>
            </c:numRef>
          </c:cat>
          <c:val>
            <c:numRef>
              <c:f>'Sheet1 (2)'!$C$2:$C$7</c:f>
              <c:numCache>
                <c:formatCode>#,##0</c:formatCode>
                <c:ptCount val="6"/>
                <c:pt idx="0">
                  <c:v>31388</c:v>
                </c:pt>
                <c:pt idx="1">
                  <c:v>31068</c:v>
                </c:pt>
                <c:pt idx="2">
                  <c:v>32483</c:v>
                </c:pt>
                <c:pt idx="3">
                  <c:v>38103</c:v>
                </c:pt>
                <c:pt idx="4">
                  <c:v>40589</c:v>
                </c:pt>
                <c:pt idx="5">
                  <c:v>47907</c:v>
                </c:pt>
              </c:numCache>
            </c:numRef>
          </c:val>
          <c:smooth val="0"/>
          <c:extLst>
            <c:ext xmlns:c16="http://schemas.microsoft.com/office/drawing/2014/chart" uri="{C3380CC4-5D6E-409C-BE32-E72D297353CC}">
              <c16:uniqueId val="{00000001-4594-4EE2-9D7B-463AB3228130}"/>
            </c:ext>
          </c:extLst>
        </c:ser>
        <c:dLbls>
          <c:showLegendKey val="0"/>
          <c:showVal val="0"/>
          <c:showCatName val="0"/>
          <c:showSerName val="0"/>
          <c:showPercent val="0"/>
          <c:showBubbleSize val="0"/>
        </c:dLbls>
        <c:marker val="1"/>
        <c:smooth val="0"/>
        <c:axId val="1299080688"/>
        <c:axId val="1301640192"/>
      </c:lineChart>
      <c:catAx>
        <c:axId val="129908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01640192"/>
        <c:crosses val="autoZero"/>
        <c:auto val="1"/>
        <c:lblAlgn val="ctr"/>
        <c:lblOffset val="100"/>
        <c:noMultiLvlLbl val="0"/>
      </c:catAx>
      <c:valAx>
        <c:axId val="1301640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9080688"/>
        <c:crosses val="autoZero"/>
        <c:crossBetween val="between"/>
      </c:valAx>
      <c:spPr>
        <a:noFill/>
        <a:ln>
          <a:noFill/>
        </a:ln>
        <a:effectLst/>
      </c:spPr>
    </c:plotArea>
    <c:legend>
      <c:legendPos val="b"/>
      <c:layout>
        <c:manualLayout>
          <c:xMode val="edge"/>
          <c:yMode val="edge"/>
          <c:x val="0.19003612309568466"/>
          <c:y val="0.92768501298343409"/>
          <c:w val="0.67077093399605203"/>
          <c:h val="5.53957949051345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Example of Market Rate vs Low-Income</a:t>
            </a:r>
            <a:r>
              <a:rPr lang="en-US" baseline="0" dirty="0"/>
              <a:t> Tax Credit Project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Land</c:v>
                </c:pt>
              </c:strCache>
            </c:strRef>
          </c:tx>
          <c:spPr>
            <a:solidFill>
              <a:schemeClr val="accent1"/>
            </a:solidFill>
            <a:ln>
              <a:noFill/>
            </a:ln>
            <a:effectLst/>
            <a:sp3d/>
          </c:spPr>
          <c:invertIfNegative val="0"/>
          <c:cat>
            <c:strRef>
              <c:f>Sheet1!$A$2:$A$3</c:f>
              <c:strCache>
                <c:ptCount val="2"/>
                <c:pt idx="0">
                  <c:v>Market</c:v>
                </c:pt>
                <c:pt idx="1">
                  <c:v>Affordable</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0-D92A-4622-9DC8-0DAD6E246E3F}"/>
            </c:ext>
          </c:extLst>
        </c:ser>
        <c:ser>
          <c:idx val="1"/>
          <c:order val="1"/>
          <c:tx>
            <c:strRef>
              <c:f>Sheet1!$C$1</c:f>
              <c:strCache>
                <c:ptCount val="1"/>
                <c:pt idx="0">
                  <c:v>Construction</c:v>
                </c:pt>
              </c:strCache>
            </c:strRef>
          </c:tx>
          <c:spPr>
            <a:solidFill>
              <a:schemeClr val="accent2"/>
            </a:solidFill>
            <a:ln>
              <a:noFill/>
            </a:ln>
            <a:effectLst/>
            <a:sp3d/>
          </c:spPr>
          <c:invertIfNegative val="0"/>
          <c:cat>
            <c:strRef>
              <c:f>Sheet1!$A$2:$A$3</c:f>
              <c:strCache>
                <c:ptCount val="2"/>
                <c:pt idx="0">
                  <c:v>Market</c:v>
                </c:pt>
                <c:pt idx="1">
                  <c:v>Affordable</c:v>
                </c:pt>
              </c:strCache>
            </c:strRef>
          </c:cat>
          <c:val>
            <c:numRef>
              <c:f>Sheet1!$C$2:$C$3</c:f>
              <c:numCache>
                <c:formatCode>General</c:formatCode>
                <c:ptCount val="2"/>
                <c:pt idx="0">
                  <c:v>20</c:v>
                </c:pt>
                <c:pt idx="1">
                  <c:v>19.3</c:v>
                </c:pt>
              </c:numCache>
            </c:numRef>
          </c:val>
          <c:extLst>
            <c:ext xmlns:c16="http://schemas.microsoft.com/office/drawing/2014/chart" uri="{C3380CC4-5D6E-409C-BE32-E72D297353CC}">
              <c16:uniqueId val="{00000001-D92A-4622-9DC8-0DAD6E246E3F}"/>
            </c:ext>
          </c:extLst>
        </c:ser>
        <c:ser>
          <c:idx val="2"/>
          <c:order val="2"/>
          <c:tx>
            <c:strRef>
              <c:f>Sheet1!$D$1</c:f>
              <c:strCache>
                <c:ptCount val="1"/>
                <c:pt idx="0">
                  <c:v>Professional</c:v>
                </c:pt>
              </c:strCache>
            </c:strRef>
          </c:tx>
          <c:spPr>
            <a:solidFill>
              <a:schemeClr val="accent3"/>
            </a:solidFill>
            <a:ln>
              <a:noFill/>
            </a:ln>
            <a:effectLst/>
            <a:sp3d/>
          </c:spPr>
          <c:invertIfNegative val="0"/>
          <c:cat>
            <c:strRef>
              <c:f>Sheet1!$A$2:$A$3</c:f>
              <c:strCache>
                <c:ptCount val="2"/>
                <c:pt idx="0">
                  <c:v>Market</c:v>
                </c:pt>
                <c:pt idx="1">
                  <c:v>Affordable</c:v>
                </c:pt>
              </c:strCache>
            </c:strRef>
          </c:cat>
          <c:val>
            <c:numRef>
              <c:f>Sheet1!$D$2:$D$3</c:f>
              <c:numCache>
                <c:formatCode>General</c:formatCode>
                <c:ptCount val="2"/>
                <c:pt idx="0">
                  <c:v>1.8</c:v>
                </c:pt>
                <c:pt idx="1">
                  <c:v>2</c:v>
                </c:pt>
              </c:numCache>
            </c:numRef>
          </c:val>
          <c:extLst>
            <c:ext xmlns:c16="http://schemas.microsoft.com/office/drawing/2014/chart" uri="{C3380CC4-5D6E-409C-BE32-E72D297353CC}">
              <c16:uniqueId val="{00000002-D92A-4622-9DC8-0DAD6E246E3F}"/>
            </c:ext>
          </c:extLst>
        </c:ser>
        <c:ser>
          <c:idx val="3"/>
          <c:order val="3"/>
          <c:tx>
            <c:strRef>
              <c:f>Sheet1!$E$1</c:f>
              <c:strCache>
                <c:ptCount val="1"/>
                <c:pt idx="0">
                  <c:v>Financing</c:v>
                </c:pt>
              </c:strCache>
            </c:strRef>
          </c:tx>
          <c:spPr>
            <a:solidFill>
              <a:schemeClr val="accent4"/>
            </a:solidFill>
            <a:ln>
              <a:noFill/>
            </a:ln>
            <a:effectLst/>
            <a:sp3d/>
          </c:spPr>
          <c:invertIfNegative val="0"/>
          <c:cat>
            <c:strRef>
              <c:f>Sheet1!$A$2:$A$3</c:f>
              <c:strCache>
                <c:ptCount val="2"/>
                <c:pt idx="0">
                  <c:v>Market</c:v>
                </c:pt>
                <c:pt idx="1">
                  <c:v>Affordable</c:v>
                </c:pt>
              </c:strCache>
            </c:strRef>
          </c:cat>
          <c:val>
            <c:numRef>
              <c:f>Sheet1!$E$2:$E$3</c:f>
              <c:numCache>
                <c:formatCode>General</c:formatCode>
                <c:ptCount val="2"/>
                <c:pt idx="0">
                  <c:v>0.8</c:v>
                </c:pt>
                <c:pt idx="1">
                  <c:v>1</c:v>
                </c:pt>
              </c:numCache>
            </c:numRef>
          </c:val>
          <c:extLst>
            <c:ext xmlns:c16="http://schemas.microsoft.com/office/drawing/2014/chart" uri="{C3380CC4-5D6E-409C-BE32-E72D297353CC}">
              <c16:uniqueId val="{00000003-D92A-4622-9DC8-0DAD6E246E3F}"/>
            </c:ext>
          </c:extLst>
        </c:ser>
        <c:ser>
          <c:idx val="4"/>
          <c:order val="4"/>
          <c:tx>
            <c:strRef>
              <c:f>Sheet1!$F$1</c:f>
              <c:strCache>
                <c:ptCount val="1"/>
                <c:pt idx="0">
                  <c:v>City Fees</c:v>
                </c:pt>
              </c:strCache>
            </c:strRef>
          </c:tx>
          <c:spPr>
            <a:solidFill>
              <a:schemeClr val="accent5"/>
            </a:solidFill>
            <a:ln>
              <a:noFill/>
            </a:ln>
            <a:effectLst/>
            <a:sp3d/>
          </c:spPr>
          <c:invertIfNegative val="0"/>
          <c:cat>
            <c:strRef>
              <c:f>Sheet1!$A$2:$A$3</c:f>
              <c:strCache>
                <c:ptCount val="2"/>
                <c:pt idx="0">
                  <c:v>Market</c:v>
                </c:pt>
                <c:pt idx="1">
                  <c:v>Affordable</c:v>
                </c:pt>
              </c:strCache>
            </c:strRef>
          </c:cat>
          <c:val>
            <c:numRef>
              <c:f>Sheet1!$F$2:$F$3</c:f>
              <c:numCache>
                <c:formatCode>General</c:formatCode>
                <c:ptCount val="2"/>
                <c:pt idx="0">
                  <c:v>0.7</c:v>
                </c:pt>
                <c:pt idx="1">
                  <c:v>0.7</c:v>
                </c:pt>
              </c:numCache>
            </c:numRef>
          </c:val>
          <c:extLst>
            <c:ext xmlns:c16="http://schemas.microsoft.com/office/drawing/2014/chart" uri="{C3380CC4-5D6E-409C-BE32-E72D297353CC}">
              <c16:uniqueId val="{00000006-D92A-4622-9DC8-0DAD6E246E3F}"/>
            </c:ext>
          </c:extLst>
        </c:ser>
        <c:ser>
          <c:idx val="5"/>
          <c:order val="5"/>
          <c:tx>
            <c:strRef>
              <c:f>Sheet1!$G$1</c:f>
              <c:strCache>
                <c:ptCount val="1"/>
                <c:pt idx="0">
                  <c:v>Developer</c:v>
                </c:pt>
              </c:strCache>
            </c:strRef>
          </c:tx>
          <c:spPr>
            <a:solidFill>
              <a:schemeClr val="accent6"/>
            </a:solidFill>
            <a:ln>
              <a:noFill/>
            </a:ln>
            <a:effectLst/>
            <a:sp3d/>
          </c:spPr>
          <c:invertIfNegative val="0"/>
          <c:cat>
            <c:strRef>
              <c:f>Sheet1!$A$2:$A$3</c:f>
              <c:strCache>
                <c:ptCount val="2"/>
                <c:pt idx="0">
                  <c:v>Market</c:v>
                </c:pt>
                <c:pt idx="1">
                  <c:v>Affordable</c:v>
                </c:pt>
              </c:strCache>
            </c:strRef>
          </c:cat>
          <c:val>
            <c:numRef>
              <c:f>Sheet1!$G$2:$G$3</c:f>
              <c:numCache>
                <c:formatCode>General</c:formatCode>
                <c:ptCount val="2"/>
                <c:pt idx="0">
                  <c:v>0.5</c:v>
                </c:pt>
                <c:pt idx="1">
                  <c:v>1.5</c:v>
                </c:pt>
              </c:numCache>
            </c:numRef>
          </c:val>
          <c:extLst>
            <c:ext xmlns:c16="http://schemas.microsoft.com/office/drawing/2014/chart" uri="{C3380CC4-5D6E-409C-BE32-E72D297353CC}">
              <c16:uniqueId val="{00000007-D92A-4622-9DC8-0DAD6E246E3F}"/>
            </c:ext>
          </c:extLst>
        </c:ser>
        <c:ser>
          <c:idx val="6"/>
          <c:order val="6"/>
          <c:tx>
            <c:strRef>
              <c:f>Sheet1!$H$1</c:f>
              <c:strCache>
                <c:ptCount val="1"/>
                <c:pt idx="0">
                  <c:v>Reserves</c:v>
                </c:pt>
              </c:strCache>
            </c:strRef>
          </c:tx>
          <c:spPr>
            <a:solidFill>
              <a:schemeClr val="accent1">
                <a:lumMod val="60000"/>
              </a:schemeClr>
            </a:solidFill>
            <a:ln>
              <a:noFill/>
            </a:ln>
            <a:effectLst/>
            <a:sp3d/>
          </c:spPr>
          <c:invertIfNegative val="0"/>
          <c:cat>
            <c:strRef>
              <c:f>Sheet1!$A$2:$A$3</c:f>
              <c:strCache>
                <c:ptCount val="2"/>
                <c:pt idx="0">
                  <c:v>Market</c:v>
                </c:pt>
                <c:pt idx="1">
                  <c:v>Affordable</c:v>
                </c:pt>
              </c:strCache>
            </c:strRef>
          </c:cat>
          <c:val>
            <c:numRef>
              <c:f>Sheet1!$H$2:$H$3</c:f>
              <c:numCache>
                <c:formatCode>General</c:formatCode>
                <c:ptCount val="2"/>
                <c:pt idx="0">
                  <c:v>0.1</c:v>
                </c:pt>
                <c:pt idx="1">
                  <c:v>0.3</c:v>
                </c:pt>
              </c:numCache>
            </c:numRef>
          </c:val>
          <c:extLst>
            <c:ext xmlns:c16="http://schemas.microsoft.com/office/drawing/2014/chart" uri="{C3380CC4-5D6E-409C-BE32-E72D297353CC}">
              <c16:uniqueId val="{00000009-D92A-4622-9DC8-0DAD6E246E3F}"/>
            </c:ext>
          </c:extLst>
        </c:ser>
        <c:dLbls>
          <c:showLegendKey val="0"/>
          <c:showVal val="0"/>
          <c:showCatName val="0"/>
          <c:showSerName val="0"/>
          <c:showPercent val="0"/>
          <c:showBubbleSize val="0"/>
        </c:dLbls>
        <c:gapWidth val="150"/>
        <c:shape val="box"/>
        <c:axId val="434429248"/>
        <c:axId val="434429640"/>
        <c:axId val="0"/>
      </c:bar3DChart>
      <c:catAx>
        <c:axId val="434429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4429640"/>
        <c:crosses val="autoZero"/>
        <c:auto val="1"/>
        <c:lblAlgn val="ctr"/>
        <c:lblOffset val="100"/>
        <c:noMultiLvlLbl val="0"/>
      </c:catAx>
      <c:valAx>
        <c:axId val="434429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429248"/>
        <c:crosses val="autoZero"/>
        <c:crossBetween val="between"/>
      </c:valAx>
      <c:spPr>
        <a:noFill/>
        <a:ln>
          <a:noFill/>
        </a:ln>
        <a:effectLst/>
      </c:spPr>
    </c:plotArea>
    <c:legend>
      <c:legendPos val="b"/>
      <c:layout>
        <c:manualLayout>
          <c:xMode val="edge"/>
          <c:yMode val="edge"/>
          <c:x val="1.872929685113129E-2"/>
          <c:y val="0.82509937274121481"/>
          <c:w val="0.95542184951960563"/>
          <c:h val="0.171977899575997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Equity</c:v>
                </c:pt>
              </c:strCache>
            </c:strRef>
          </c:tx>
          <c:spPr>
            <a:solidFill>
              <a:schemeClr val="accent1"/>
            </a:solidFill>
            <a:ln>
              <a:noFill/>
            </a:ln>
            <a:effectLst/>
            <a:sp3d/>
          </c:spPr>
          <c:invertIfNegative val="0"/>
          <c:cat>
            <c:strRef>
              <c:f>Sheet1!$A$2:$A$4</c:f>
              <c:strCache>
                <c:ptCount val="3"/>
                <c:pt idx="0">
                  <c:v>Market</c:v>
                </c:pt>
                <c:pt idx="1">
                  <c:v>LIHTC 60% AMI Average</c:v>
                </c:pt>
                <c:pt idx="2">
                  <c:v>LIHTC Non-Profit</c:v>
                </c:pt>
              </c:strCache>
            </c:strRef>
          </c:cat>
          <c:val>
            <c:numRef>
              <c:f>Sheet1!$B$2:$B$4</c:f>
              <c:numCache>
                <c:formatCode>General</c:formatCode>
                <c:ptCount val="3"/>
                <c:pt idx="0">
                  <c:v>8.67</c:v>
                </c:pt>
                <c:pt idx="1">
                  <c:v>20</c:v>
                </c:pt>
                <c:pt idx="2">
                  <c:v>20</c:v>
                </c:pt>
              </c:numCache>
            </c:numRef>
          </c:val>
          <c:extLst>
            <c:ext xmlns:c16="http://schemas.microsoft.com/office/drawing/2014/chart" uri="{C3380CC4-5D6E-409C-BE32-E72D297353CC}">
              <c16:uniqueId val="{00000000-89DE-43A8-80F5-2BBCDF06E096}"/>
            </c:ext>
          </c:extLst>
        </c:ser>
        <c:ser>
          <c:idx val="1"/>
          <c:order val="1"/>
          <c:tx>
            <c:strRef>
              <c:f>Sheet1!$C$1</c:f>
              <c:strCache>
                <c:ptCount val="1"/>
                <c:pt idx="0">
                  <c:v>Loan</c:v>
                </c:pt>
              </c:strCache>
            </c:strRef>
          </c:tx>
          <c:spPr>
            <a:solidFill>
              <a:schemeClr val="accent2"/>
            </a:solidFill>
            <a:ln>
              <a:noFill/>
            </a:ln>
            <a:effectLst/>
            <a:sp3d/>
          </c:spPr>
          <c:invertIfNegative val="0"/>
          <c:cat>
            <c:strRef>
              <c:f>Sheet1!$A$2:$A$4</c:f>
              <c:strCache>
                <c:ptCount val="3"/>
                <c:pt idx="0">
                  <c:v>Market</c:v>
                </c:pt>
                <c:pt idx="1">
                  <c:v>LIHTC 60% AMI Average</c:v>
                </c:pt>
                <c:pt idx="2">
                  <c:v>LIHTC Non-Profit</c:v>
                </c:pt>
              </c:strCache>
            </c:strRef>
          </c:cat>
          <c:val>
            <c:numRef>
              <c:f>Sheet1!$C$2:$C$4</c:f>
              <c:numCache>
                <c:formatCode>General</c:formatCode>
                <c:ptCount val="3"/>
                <c:pt idx="0">
                  <c:v>20.229999999999997</c:v>
                </c:pt>
                <c:pt idx="1">
                  <c:v>9.8000000000000007</c:v>
                </c:pt>
                <c:pt idx="2">
                  <c:v>4</c:v>
                </c:pt>
              </c:numCache>
            </c:numRef>
          </c:val>
          <c:extLst>
            <c:ext xmlns:c16="http://schemas.microsoft.com/office/drawing/2014/chart" uri="{C3380CC4-5D6E-409C-BE32-E72D297353CC}">
              <c16:uniqueId val="{00000001-89DE-43A8-80F5-2BBCDF06E096}"/>
            </c:ext>
          </c:extLst>
        </c:ser>
        <c:ser>
          <c:idx val="2"/>
          <c:order val="2"/>
          <c:tx>
            <c:strRef>
              <c:f>Sheet1!$D$1</c:f>
              <c:strCache>
                <c:ptCount val="1"/>
                <c:pt idx="0">
                  <c:v>Grants</c:v>
                </c:pt>
              </c:strCache>
            </c:strRef>
          </c:tx>
          <c:spPr>
            <a:solidFill>
              <a:schemeClr val="accent3"/>
            </a:solidFill>
            <a:ln>
              <a:noFill/>
            </a:ln>
            <a:effectLst/>
            <a:sp3d/>
          </c:spPr>
          <c:invertIfNegative val="0"/>
          <c:cat>
            <c:strRef>
              <c:f>Sheet1!$A$2:$A$4</c:f>
              <c:strCache>
                <c:ptCount val="3"/>
                <c:pt idx="0">
                  <c:v>Market</c:v>
                </c:pt>
                <c:pt idx="1">
                  <c:v>LIHTC 60% AMI Average</c:v>
                </c:pt>
                <c:pt idx="2">
                  <c:v>LIHTC Non-Profit</c:v>
                </c:pt>
              </c:strCache>
            </c:strRef>
          </c:cat>
          <c:val>
            <c:numRef>
              <c:f>Sheet1!$D$2:$D$4</c:f>
              <c:numCache>
                <c:formatCode>General</c:formatCode>
                <c:ptCount val="3"/>
                <c:pt idx="0">
                  <c:v>0</c:v>
                </c:pt>
                <c:pt idx="1">
                  <c:v>0</c:v>
                </c:pt>
                <c:pt idx="2">
                  <c:v>5.8000000000000007</c:v>
                </c:pt>
              </c:numCache>
            </c:numRef>
          </c:val>
          <c:extLst>
            <c:ext xmlns:c16="http://schemas.microsoft.com/office/drawing/2014/chart" uri="{C3380CC4-5D6E-409C-BE32-E72D297353CC}">
              <c16:uniqueId val="{00000002-89DE-43A8-80F5-2BBCDF06E096}"/>
            </c:ext>
          </c:extLst>
        </c:ser>
        <c:dLbls>
          <c:showLegendKey val="0"/>
          <c:showVal val="0"/>
          <c:showCatName val="0"/>
          <c:showSerName val="0"/>
          <c:showPercent val="0"/>
          <c:showBubbleSize val="0"/>
        </c:dLbls>
        <c:gapWidth val="150"/>
        <c:shape val="box"/>
        <c:axId val="434430032"/>
        <c:axId val="434675584"/>
        <c:axId val="0"/>
      </c:bar3DChart>
      <c:catAx>
        <c:axId val="434430032"/>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Funding sources</a:t>
                </a:r>
              </a:p>
            </c:rich>
          </c:tx>
          <c:layout>
            <c:manualLayout>
              <c:xMode val="edge"/>
              <c:yMode val="edge"/>
              <c:x val="0.42928588092972136"/>
              <c:y val="0.8904415280443519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34675584"/>
        <c:crosses val="autoZero"/>
        <c:auto val="1"/>
        <c:lblAlgn val="ctr"/>
        <c:lblOffset val="100"/>
        <c:noMultiLvlLbl val="0"/>
      </c:catAx>
      <c:valAx>
        <c:axId val="43467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430032"/>
        <c:crosses val="autoZero"/>
        <c:crossBetween val="between"/>
      </c:valAx>
      <c:spPr>
        <a:noFill/>
        <a:ln>
          <a:noFill/>
        </a:ln>
        <a:effectLst/>
      </c:spPr>
    </c:plotArea>
    <c:legend>
      <c:legendPos val="b"/>
      <c:layout>
        <c:manualLayout>
          <c:xMode val="edge"/>
          <c:yMode val="edge"/>
          <c:x val="0.35919512504364659"/>
          <c:y val="0.90979176289297026"/>
          <c:w val="0.28726959794801543"/>
          <c:h val="8.447416529748770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How rent revenue</a:t>
            </a:r>
            <a:r>
              <a:rPr lang="en-US" b="1" baseline="0" dirty="0"/>
              <a:t> is expensed</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Operations</c:v>
                </c:pt>
              </c:strCache>
            </c:strRef>
          </c:tx>
          <c:spPr>
            <a:solidFill>
              <a:schemeClr val="accent1"/>
            </a:solidFill>
            <a:ln>
              <a:noFill/>
            </a:ln>
            <a:effectLst/>
          </c:spPr>
          <c:invertIfNegative val="0"/>
          <c:cat>
            <c:strRef>
              <c:f>Sheet1!$A$2:$A$4</c:f>
              <c:strCache>
                <c:ptCount val="3"/>
                <c:pt idx="0">
                  <c:v>Market</c:v>
                </c:pt>
                <c:pt idx="1">
                  <c:v>All 60% AMI</c:v>
                </c:pt>
                <c:pt idx="2">
                  <c:v>30%, 50% &amp; 60%</c:v>
                </c:pt>
              </c:strCache>
            </c:strRef>
          </c:cat>
          <c:val>
            <c:numRef>
              <c:f>Sheet1!$B$2:$B$4</c:f>
              <c:numCache>
                <c:formatCode>General</c:formatCode>
                <c:ptCount val="3"/>
                <c:pt idx="0" formatCode="#,##0">
                  <c:v>500000</c:v>
                </c:pt>
                <c:pt idx="1">
                  <c:v>560000</c:v>
                </c:pt>
                <c:pt idx="2">
                  <c:v>600000</c:v>
                </c:pt>
              </c:numCache>
            </c:numRef>
          </c:val>
          <c:extLst>
            <c:ext xmlns:c16="http://schemas.microsoft.com/office/drawing/2014/chart" uri="{C3380CC4-5D6E-409C-BE32-E72D297353CC}">
              <c16:uniqueId val="{00000000-13B2-4F3E-920C-D2A8D0E31A13}"/>
            </c:ext>
          </c:extLst>
        </c:ser>
        <c:ser>
          <c:idx val="1"/>
          <c:order val="1"/>
          <c:tx>
            <c:strRef>
              <c:f>Sheet1!$C$1</c:f>
              <c:strCache>
                <c:ptCount val="1"/>
                <c:pt idx="0">
                  <c:v>Debt</c:v>
                </c:pt>
              </c:strCache>
            </c:strRef>
          </c:tx>
          <c:spPr>
            <a:solidFill>
              <a:schemeClr val="accent2"/>
            </a:solidFill>
            <a:ln>
              <a:noFill/>
            </a:ln>
            <a:effectLst/>
          </c:spPr>
          <c:invertIfNegative val="0"/>
          <c:cat>
            <c:strRef>
              <c:f>Sheet1!$A$2:$A$4</c:f>
              <c:strCache>
                <c:ptCount val="3"/>
                <c:pt idx="0">
                  <c:v>Market</c:v>
                </c:pt>
                <c:pt idx="1">
                  <c:v>All 60% AMI</c:v>
                </c:pt>
                <c:pt idx="2">
                  <c:v>30%, 50% &amp; 60%</c:v>
                </c:pt>
              </c:strCache>
            </c:strRef>
          </c:cat>
          <c:val>
            <c:numRef>
              <c:f>Sheet1!$C$2:$C$4</c:f>
              <c:numCache>
                <c:formatCode>General</c:formatCode>
                <c:ptCount val="3"/>
                <c:pt idx="0">
                  <c:v>1000000</c:v>
                </c:pt>
                <c:pt idx="1">
                  <c:v>486000</c:v>
                </c:pt>
                <c:pt idx="2" formatCode="#,##0">
                  <c:v>150000</c:v>
                </c:pt>
              </c:numCache>
            </c:numRef>
          </c:val>
          <c:extLst>
            <c:ext xmlns:c16="http://schemas.microsoft.com/office/drawing/2014/chart" uri="{C3380CC4-5D6E-409C-BE32-E72D297353CC}">
              <c16:uniqueId val="{00000001-13B2-4F3E-920C-D2A8D0E31A13}"/>
            </c:ext>
          </c:extLst>
        </c:ser>
        <c:ser>
          <c:idx val="2"/>
          <c:order val="2"/>
          <c:tx>
            <c:strRef>
              <c:f>Sheet1!$D$1</c:f>
              <c:strCache>
                <c:ptCount val="1"/>
                <c:pt idx="0">
                  <c:v>Capital/Reserves</c:v>
                </c:pt>
              </c:strCache>
            </c:strRef>
          </c:tx>
          <c:spPr>
            <a:solidFill>
              <a:schemeClr val="accent3"/>
            </a:solidFill>
            <a:ln>
              <a:noFill/>
            </a:ln>
            <a:effectLst/>
          </c:spPr>
          <c:invertIfNegative val="0"/>
          <c:cat>
            <c:strRef>
              <c:f>Sheet1!$A$2:$A$4</c:f>
              <c:strCache>
                <c:ptCount val="3"/>
                <c:pt idx="0">
                  <c:v>Market</c:v>
                </c:pt>
                <c:pt idx="1">
                  <c:v>All 60% AMI</c:v>
                </c:pt>
                <c:pt idx="2">
                  <c:v>30%, 50% &amp; 60%</c:v>
                </c:pt>
              </c:strCache>
            </c:strRef>
          </c:cat>
          <c:val>
            <c:numRef>
              <c:f>Sheet1!$D$2:$D$4</c:f>
              <c:numCache>
                <c:formatCode>General</c:formatCode>
                <c:ptCount val="3"/>
                <c:pt idx="0">
                  <c:v>60000</c:v>
                </c:pt>
                <c:pt idx="1">
                  <c:v>35000</c:v>
                </c:pt>
                <c:pt idx="2">
                  <c:v>35000</c:v>
                </c:pt>
              </c:numCache>
            </c:numRef>
          </c:val>
          <c:extLst>
            <c:ext xmlns:c16="http://schemas.microsoft.com/office/drawing/2014/chart" uri="{C3380CC4-5D6E-409C-BE32-E72D297353CC}">
              <c16:uniqueId val="{00000002-13B2-4F3E-920C-D2A8D0E31A13}"/>
            </c:ext>
          </c:extLst>
        </c:ser>
        <c:ser>
          <c:idx val="3"/>
          <c:order val="3"/>
          <c:tx>
            <c:strRef>
              <c:f>Sheet1!$E$1</c:f>
              <c:strCache>
                <c:ptCount val="1"/>
                <c:pt idx="0">
                  <c:v>Taxes</c:v>
                </c:pt>
              </c:strCache>
            </c:strRef>
          </c:tx>
          <c:spPr>
            <a:solidFill>
              <a:schemeClr val="accent4"/>
            </a:solidFill>
            <a:ln>
              <a:noFill/>
            </a:ln>
            <a:effectLst/>
          </c:spPr>
          <c:invertIfNegative val="0"/>
          <c:cat>
            <c:strRef>
              <c:f>Sheet1!$A$2:$A$4</c:f>
              <c:strCache>
                <c:ptCount val="3"/>
                <c:pt idx="0">
                  <c:v>Market</c:v>
                </c:pt>
                <c:pt idx="1">
                  <c:v>All 60% AMI</c:v>
                </c:pt>
                <c:pt idx="2">
                  <c:v>30%, 50% &amp; 60%</c:v>
                </c:pt>
              </c:strCache>
            </c:strRef>
          </c:cat>
          <c:val>
            <c:numRef>
              <c:f>Sheet1!$E$2:$E$4</c:f>
              <c:numCache>
                <c:formatCode>General</c:formatCode>
                <c:ptCount val="3"/>
                <c:pt idx="0">
                  <c:v>350000</c:v>
                </c:pt>
                <c:pt idx="1">
                  <c:v>100</c:v>
                </c:pt>
                <c:pt idx="2">
                  <c:v>100</c:v>
                </c:pt>
              </c:numCache>
            </c:numRef>
          </c:val>
          <c:extLst>
            <c:ext xmlns:c16="http://schemas.microsoft.com/office/drawing/2014/chart" uri="{C3380CC4-5D6E-409C-BE32-E72D297353CC}">
              <c16:uniqueId val="{00000003-13B2-4F3E-920C-D2A8D0E31A13}"/>
            </c:ext>
          </c:extLst>
        </c:ser>
        <c:ser>
          <c:idx val="4"/>
          <c:order val="4"/>
          <c:tx>
            <c:strRef>
              <c:f>Sheet1!$F$1</c:f>
              <c:strCache>
                <c:ptCount val="1"/>
                <c:pt idx="0">
                  <c:v>ROI/Cashflow</c:v>
                </c:pt>
              </c:strCache>
            </c:strRef>
          </c:tx>
          <c:spPr>
            <a:solidFill>
              <a:schemeClr val="accent5"/>
            </a:solidFill>
            <a:ln>
              <a:noFill/>
            </a:ln>
            <a:effectLst/>
          </c:spPr>
          <c:invertIfNegative val="0"/>
          <c:cat>
            <c:strRef>
              <c:f>Sheet1!$A$2:$A$4</c:f>
              <c:strCache>
                <c:ptCount val="3"/>
                <c:pt idx="0">
                  <c:v>Market</c:v>
                </c:pt>
                <c:pt idx="1">
                  <c:v>All 60% AMI</c:v>
                </c:pt>
                <c:pt idx="2">
                  <c:v>30%, 50% &amp; 60%</c:v>
                </c:pt>
              </c:strCache>
            </c:strRef>
          </c:cat>
          <c:val>
            <c:numRef>
              <c:f>Sheet1!$F$2:$F$4</c:f>
              <c:numCache>
                <c:formatCode>General</c:formatCode>
                <c:ptCount val="3"/>
                <c:pt idx="0">
                  <c:v>250000</c:v>
                </c:pt>
                <c:pt idx="1">
                  <c:v>90100</c:v>
                </c:pt>
                <c:pt idx="2">
                  <c:v>24900</c:v>
                </c:pt>
              </c:numCache>
            </c:numRef>
          </c:val>
          <c:extLst>
            <c:ext xmlns:c16="http://schemas.microsoft.com/office/drawing/2014/chart" uri="{C3380CC4-5D6E-409C-BE32-E72D297353CC}">
              <c16:uniqueId val="{00000004-13B2-4F3E-920C-D2A8D0E31A13}"/>
            </c:ext>
          </c:extLst>
        </c:ser>
        <c:dLbls>
          <c:showLegendKey val="0"/>
          <c:showVal val="0"/>
          <c:showCatName val="0"/>
          <c:showSerName val="0"/>
          <c:showPercent val="0"/>
          <c:showBubbleSize val="0"/>
        </c:dLbls>
        <c:gapWidth val="150"/>
        <c:overlap val="100"/>
        <c:axId val="434676368"/>
        <c:axId val="434676760"/>
      </c:barChart>
      <c:catAx>
        <c:axId val="43467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34676760"/>
        <c:crosses val="autoZero"/>
        <c:auto val="1"/>
        <c:lblAlgn val="ctr"/>
        <c:lblOffset val="100"/>
        <c:noMultiLvlLbl val="0"/>
      </c:catAx>
      <c:valAx>
        <c:axId val="434676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676368"/>
        <c:crosses val="autoZero"/>
        <c:crossBetween val="between"/>
      </c:valAx>
      <c:spPr>
        <a:noFill/>
        <a:ln>
          <a:noFill/>
        </a:ln>
        <a:effectLst/>
      </c:spPr>
    </c:plotArea>
    <c:legend>
      <c:legendPos val="b"/>
      <c:layout>
        <c:manualLayout>
          <c:xMode val="edge"/>
          <c:yMode val="edge"/>
          <c:x val="3.8295852223017575E-2"/>
          <c:y val="0.90474889533835889"/>
          <c:w val="0.80724667939234873"/>
          <c:h val="9.525110466164105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009DB8-21CF-48F7-89C8-E7EE3BD2CEF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88F51E5-106F-4DA4-BE2B-72CF947D9420}">
      <dgm:prSet/>
      <dgm:spPr/>
      <dgm:t>
        <a:bodyPr/>
        <a:lstStyle/>
        <a:p>
          <a:r>
            <a:rPr lang="en-US"/>
            <a:t>Competitive Process</a:t>
          </a:r>
        </a:p>
      </dgm:t>
    </dgm:pt>
    <dgm:pt modelId="{695D3F21-70E9-4549-8F80-096D7C7EFEB1}" type="parTrans" cxnId="{277CA289-0B23-4E81-AD91-0E10CDFD06A6}">
      <dgm:prSet/>
      <dgm:spPr/>
      <dgm:t>
        <a:bodyPr/>
        <a:lstStyle/>
        <a:p>
          <a:endParaRPr lang="en-US"/>
        </a:p>
      </dgm:t>
    </dgm:pt>
    <dgm:pt modelId="{F8D6B9D3-5454-4451-8C79-53EE7495A3E8}" type="sibTrans" cxnId="{277CA289-0B23-4E81-AD91-0E10CDFD06A6}">
      <dgm:prSet/>
      <dgm:spPr/>
      <dgm:t>
        <a:bodyPr/>
        <a:lstStyle/>
        <a:p>
          <a:endParaRPr lang="en-US"/>
        </a:p>
      </dgm:t>
    </dgm:pt>
    <dgm:pt modelId="{7FDA7664-3F88-4044-B0B5-6F44328F9DFE}">
      <dgm:prSet/>
      <dgm:spPr/>
      <dgm:t>
        <a:bodyPr/>
        <a:lstStyle/>
        <a:p>
          <a:r>
            <a:rPr lang="en-US"/>
            <a:t>29 Public Housing Authorities Designated under Cohort #4</a:t>
          </a:r>
        </a:p>
      </dgm:t>
    </dgm:pt>
    <dgm:pt modelId="{2AD8A002-05FD-4FB6-BAEC-B9DAF14E0BB2}" type="parTrans" cxnId="{02DCC0F4-F1A8-4F37-A8AA-93D83F03D56D}">
      <dgm:prSet/>
      <dgm:spPr/>
      <dgm:t>
        <a:bodyPr/>
        <a:lstStyle/>
        <a:p>
          <a:endParaRPr lang="en-US"/>
        </a:p>
      </dgm:t>
    </dgm:pt>
    <dgm:pt modelId="{60043D81-16CE-4D16-A87D-E8DD41F4D95C}" type="sibTrans" cxnId="{02DCC0F4-F1A8-4F37-A8AA-93D83F03D56D}">
      <dgm:prSet/>
      <dgm:spPr/>
      <dgm:t>
        <a:bodyPr/>
        <a:lstStyle/>
        <a:p>
          <a:endParaRPr lang="en-US"/>
        </a:p>
      </dgm:t>
    </dgm:pt>
    <dgm:pt modelId="{4AEE1899-08DC-4A7E-B990-42D8236E2427}">
      <dgm:prSet/>
      <dgm:spPr/>
      <dgm:t>
        <a:bodyPr/>
        <a:lstStyle/>
        <a:p>
          <a:r>
            <a:rPr lang="en-US"/>
            <a:t>139 PHA’s total approved for MTW Designation</a:t>
          </a:r>
        </a:p>
      </dgm:t>
    </dgm:pt>
    <dgm:pt modelId="{F2ABD3C4-1419-4157-8598-B9B517632A2A}" type="parTrans" cxnId="{CCA33333-3A54-4B14-842D-A559DD065671}">
      <dgm:prSet/>
      <dgm:spPr/>
      <dgm:t>
        <a:bodyPr/>
        <a:lstStyle/>
        <a:p>
          <a:endParaRPr lang="en-US"/>
        </a:p>
      </dgm:t>
    </dgm:pt>
    <dgm:pt modelId="{2C46821F-7995-46A0-828B-800141D361DE}" type="sibTrans" cxnId="{CCA33333-3A54-4B14-842D-A559DD065671}">
      <dgm:prSet/>
      <dgm:spPr/>
      <dgm:t>
        <a:bodyPr/>
        <a:lstStyle/>
        <a:p>
          <a:endParaRPr lang="en-US"/>
        </a:p>
      </dgm:t>
    </dgm:pt>
    <dgm:pt modelId="{B0B6DF0B-3094-4C77-B74B-211ED14727FF}">
      <dgm:prSet/>
      <dgm:spPr/>
      <dgm:t>
        <a:bodyPr/>
        <a:lstStyle/>
        <a:p>
          <a:r>
            <a:rPr lang="en-US"/>
            <a:t>Benefits</a:t>
          </a:r>
        </a:p>
      </dgm:t>
    </dgm:pt>
    <dgm:pt modelId="{12E97909-720C-4D77-947C-B3C4887F2513}" type="parTrans" cxnId="{357C783E-1794-4943-81A7-7EC50826DC81}">
      <dgm:prSet/>
      <dgm:spPr/>
      <dgm:t>
        <a:bodyPr/>
        <a:lstStyle/>
        <a:p>
          <a:endParaRPr lang="en-US"/>
        </a:p>
      </dgm:t>
    </dgm:pt>
    <dgm:pt modelId="{FB23F978-0453-413A-AE15-F57BA07684F6}" type="sibTrans" cxnId="{357C783E-1794-4943-81A7-7EC50826DC81}">
      <dgm:prSet/>
      <dgm:spPr/>
      <dgm:t>
        <a:bodyPr/>
        <a:lstStyle/>
        <a:p>
          <a:endParaRPr lang="en-US"/>
        </a:p>
      </dgm:t>
    </dgm:pt>
    <dgm:pt modelId="{962D2D81-7DD5-4C4F-8BDB-76C69F701BAA}">
      <dgm:prSet/>
      <dgm:spPr/>
      <dgm:t>
        <a:bodyPr/>
        <a:lstStyle/>
        <a:p>
          <a:r>
            <a:rPr lang="en-US"/>
            <a:t>Regulatory flexibility </a:t>
          </a:r>
        </a:p>
      </dgm:t>
    </dgm:pt>
    <dgm:pt modelId="{5C26B4ED-5CB8-42C8-B65C-CDF94A9AACD3}" type="parTrans" cxnId="{694B4CC0-C77D-4C12-A100-86AB217EF24C}">
      <dgm:prSet/>
      <dgm:spPr/>
      <dgm:t>
        <a:bodyPr/>
        <a:lstStyle/>
        <a:p>
          <a:endParaRPr lang="en-US"/>
        </a:p>
      </dgm:t>
    </dgm:pt>
    <dgm:pt modelId="{04CC0340-A846-4D4D-B583-36AFE0FD39C7}" type="sibTrans" cxnId="{694B4CC0-C77D-4C12-A100-86AB217EF24C}">
      <dgm:prSet/>
      <dgm:spPr/>
      <dgm:t>
        <a:bodyPr/>
        <a:lstStyle/>
        <a:p>
          <a:endParaRPr lang="en-US"/>
        </a:p>
      </dgm:t>
    </dgm:pt>
    <dgm:pt modelId="{C220AB15-CE00-4F36-B61E-139DD1C5A5FC}">
      <dgm:prSet/>
      <dgm:spPr/>
      <dgm:t>
        <a:bodyPr/>
        <a:lstStyle/>
        <a:p>
          <a:r>
            <a:rPr lang="en-US"/>
            <a:t>Funding fungibility &amp; flexibility</a:t>
          </a:r>
        </a:p>
      </dgm:t>
    </dgm:pt>
    <dgm:pt modelId="{A6D6E57F-0FB9-490C-8B2F-6F2D43532C47}" type="parTrans" cxnId="{786FB680-04FC-41E4-86A9-AFE70B70ACEE}">
      <dgm:prSet/>
      <dgm:spPr/>
      <dgm:t>
        <a:bodyPr/>
        <a:lstStyle/>
        <a:p>
          <a:endParaRPr lang="en-US"/>
        </a:p>
      </dgm:t>
    </dgm:pt>
    <dgm:pt modelId="{A456B959-DE8D-4553-9DC5-1853396B2483}" type="sibTrans" cxnId="{786FB680-04FC-41E4-86A9-AFE70B70ACEE}">
      <dgm:prSet/>
      <dgm:spPr/>
      <dgm:t>
        <a:bodyPr/>
        <a:lstStyle/>
        <a:p>
          <a:endParaRPr lang="en-US"/>
        </a:p>
      </dgm:t>
    </dgm:pt>
    <dgm:pt modelId="{95582226-9C22-4457-844B-AA3DC070FDFE}">
      <dgm:prSet/>
      <dgm:spPr/>
      <dgm:t>
        <a:bodyPr/>
        <a:lstStyle/>
        <a:p>
          <a:r>
            <a:rPr lang="en-US"/>
            <a:t>5-year Study</a:t>
          </a:r>
        </a:p>
      </dgm:t>
    </dgm:pt>
    <dgm:pt modelId="{73BA7B00-40F9-4693-AA7E-4CC0AABA96C4}" type="parTrans" cxnId="{E31C86FA-62F1-4113-B8F3-637FD9D9231E}">
      <dgm:prSet/>
      <dgm:spPr/>
      <dgm:t>
        <a:bodyPr/>
        <a:lstStyle/>
        <a:p>
          <a:endParaRPr lang="en-US"/>
        </a:p>
      </dgm:t>
    </dgm:pt>
    <dgm:pt modelId="{64E6E551-67B7-4EA8-A048-98EBCB6C57BB}" type="sibTrans" cxnId="{E31C86FA-62F1-4113-B8F3-637FD9D9231E}">
      <dgm:prSet/>
      <dgm:spPr/>
      <dgm:t>
        <a:bodyPr/>
        <a:lstStyle/>
        <a:p>
          <a:endParaRPr lang="en-US"/>
        </a:p>
      </dgm:t>
    </dgm:pt>
    <dgm:pt modelId="{583AAE86-D0AE-494B-83C9-C40CB04F04E8}">
      <dgm:prSet/>
      <dgm:spPr/>
      <dgm:t>
        <a:bodyPr/>
        <a:lstStyle/>
        <a:p>
          <a:r>
            <a:rPr lang="en-US"/>
            <a:t>Increase landlord participation in voucher program</a:t>
          </a:r>
        </a:p>
      </dgm:t>
    </dgm:pt>
    <dgm:pt modelId="{9042316D-453D-4AD2-9C15-5E4931ABD558}" type="parTrans" cxnId="{4CD00127-0088-4EE0-9FCC-53C4F9646FD4}">
      <dgm:prSet/>
      <dgm:spPr/>
      <dgm:t>
        <a:bodyPr/>
        <a:lstStyle/>
        <a:p>
          <a:endParaRPr lang="en-US"/>
        </a:p>
      </dgm:t>
    </dgm:pt>
    <dgm:pt modelId="{F69C258D-D5B6-4F0A-A781-174F9B58A3F2}" type="sibTrans" cxnId="{4CD00127-0088-4EE0-9FCC-53C4F9646FD4}">
      <dgm:prSet/>
      <dgm:spPr/>
      <dgm:t>
        <a:bodyPr/>
        <a:lstStyle/>
        <a:p>
          <a:endParaRPr lang="en-US"/>
        </a:p>
      </dgm:t>
    </dgm:pt>
    <dgm:pt modelId="{2FDD8B61-F12C-45E0-9D63-99B8E0B2048C}">
      <dgm:prSet/>
      <dgm:spPr/>
      <dgm:t>
        <a:bodyPr/>
        <a:lstStyle/>
        <a:p>
          <a:r>
            <a:rPr lang="en-US"/>
            <a:t>Increase lease-up success for participants</a:t>
          </a:r>
        </a:p>
      </dgm:t>
    </dgm:pt>
    <dgm:pt modelId="{17A22969-DA24-40A6-80B6-2523338D1623}" type="parTrans" cxnId="{E6E2D7D7-9DE4-4662-887A-BAB6F7E8B5A2}">
      <dgm:prSet/>
      <dgm:spPr/>
      <dgm:t>
        <a:bodyPr/>
        <a:lstStyle/>
        <a:p>
          <a:endParaRPr lang="en-US"/>
        </a:p>
      </dgm:t>
    </dgm:pt>
    <dgm:pt modelId="{A8BE3246-0617-431D-AFDC-19AF427264AF}" type="sibTrans" cxnId="{E6E2D7D7-9DE4-4662-887A-BAB6F7E8B5A2}">
      <dgm:prSet/>
      <dgm:spPr/>
      <dgm:t>
        <a:bodyPr/>
        <a:lstStyle/>
        <a:p>
          <a:endParaRPr lang="en-US"/>
        </a:p>
      </dgm:t>
    </dgm:pt>
    <dgm:pt modelId="{8C16CC8A-7FCF-4FF3-ACA8-487738091E03}" type="pres">
      <dgm:prSet presAssocID="{F8009DB8-21CF-48F7-89C8-E7EE3BD2CEF9}" presName="linear" presStyleCnt="0">
        <dgm:presLayoutVars>
          <dgm:animLvl val="lvl"/>
          <dgm:resizeHandles val="exact"/>
        </dgm:presLayoutVars>
      </dgm:prSet>
      <dgm:spPr/>
    </dgm:pt>
    <dgm:pt modelId="{055BC21F-1358-4AC0-A79A-B90B68452F59}" type="pres">
      <dgm:prSet presAssocID="{988F51E5-106F-4DA4-BE2B-72CF947D9420}" presName="parentText" presStyleLbl="node1" presStyleIdx="0" presStyleCnt="3">
        <dgm:presLayoutVars>
          <dgm:chMax val="0"/>
          <dgm:bulletEnabled val="1"/>
        </dgm:presLayoutVars>
      </dgm:prSet>
      <dgm:spPr/>
    </dgm:pt>
    <dgm:pt modelId="{B2F04B5D-55F0-446A-B91F-46085354A22B}" type="pres">
      <dgm:prSet presAssocID="{988F51E5-106F-4DA4-BE2B-72CF947D9420}" presName="childText" presStyleLbl="revTx" presStyleIdx="0" presStyleCnt="3">
        <dgm:presLayoutVars>
          <dgm:bulletEnabled val="1"/>
        </dgm:presLayoutVars>
      </dgm:prSet>
      <dgm:spPr/>
    </dgm:pt>
    <dgm:pt modelId="{3E6BE866-8004-427F-85A4-3070E2A842CC}" type="pres">
      <dgm:prSet presAssocID="{B0B6DF0B-3094-4C77-B74B-211ED14727FF}" presName="parentText" presStyleLbl="node1" presStyleIdx="1" presStyleCnt="3">
        <dgm:presLayoutVars>
          <dgm:chMax val="0"/>
          <dgm:bulletEnabled val="1"/>
        </dgm:presLayoutVars>
      </dgm:prSet>
      <dgm:spPr/>
    </dgm:pt>
    <dgm:pt modelId="{2341023E-1B3B-4018-9BFA-3F0CD2E08D5D}" type="pres">
      <dgm:prSet presAssocID="{B0B6DF0B-3094-4C77-B74B-211ED14727FF}" presName="childText" presStyleLbl="revTx" presStyleIdx="1" presStyleCnt="3">
        <dgm:presLayoutVars>
          <dgm:bulletEnabled val="1"/>
        </dgm:presLayoutVars>
      </dgm:prSet>
      <dgm:spPr/>
    </dgm:pt>
    <dgm:pt modelId="{641A4AE2-2921-4234-84B0-A23A68EB85D5}" type="pres">
      <dgm:prSet presAssocID="{95582226-9C22-4457-844B-AA3DC070FDFE}" presName="parentText" presStyleLbl="node1" presStyleIdx="2" presStyleCnt="3">
        <dgm:presLayoutVars>
          <dgm:chMax val="0"/>
          <dgm:bulletEnabled val="1"/>
        </dgm:presLayoutVars>
      </dgm:prSet>
      <dgm:spPr/>
    </dgm:pt>
    <dgm:pt modelId="{6E3A335F-F330-43A7-A0CD-7C05FD6D6265}" type="pres">
      <dgm:prSet presAssocID="{95582226-9C22-4457-844B-AA3DC070FDFE}" presName="childText" presStyleLbl="revTx" presStyleIdx="2" presStyleCnt="3">
        <dgm:presLayoutVars>
          <dgm:bulletEnabled val="1"/>
        </dgm:presLayoutVars>
      </dgm:prSet>
      <dgm:spPr/>
    </dgm:pt>
  </dgm:ptLst>
  <dgm:cxnLst>
    <dgm:cxn modelId="{FD578912-5245-4759-8E8D-379EFF8E6637}" type="presOf" srcId="{7FDA7664-3F88-4044-B0B5-6F44328F9DFE}" destId="{B2F04B5D-55F0-446A-B91F-46085354A22B}" srcOrd="0" destOrd="0" presId="urn:microsoft.com/office/officeart/2005/8/layout/vList2"/>
    <dgm:cxn modelId="{D6053519-DB66-4E14-BFFB-1EBD2D044644}" type="presOf" srcId="{F8009DB8-21CF-48F7-89C8-E7EE3BD2CEF9}" destId="{8C16CC8A-7FCF-4FF3-ACA8-487738091E03}" srcOrd="0" destOrd="0" presId="urn:microsoft.com/office/officeart/2005/8/layout/vList2"/>
    <dgm:cxn modelId="{4CD00127-0088-4EE0-9FCC-53C4F9646FD4}" srcId="{95582226-9C22-4457-844B-AA3DC070FDFE}" destId="{583AAE86-D0AE-494B-83C9-C40CB04F04E8}" srcOrd="0" destOrd="0" parTransId="{9042316D-453D-4AD2-9C15-5E4931ABD558}" sibTransId="{F69C258D-D5B6-4F0A-A781-174F9B58A3F2}"/>
    <dgm:cxn modelId="{30DE472B-2717-4BE7-A923-A788BDDECE6B}" type="presOf" srcId="{B0B6DF0B-3094-4C77-B74B-211ED14727FF}" destId="{3E6BE866-8004-427F-85A4-3070E2A842CC}" srcOrd="0" destOrd="0" presId="urn:microsoft.com/office/officeart/2005/8/layout/vList2"/>
    <dgm:cxn modelId="{59B6372D-5F0E-47F5-A0DB-A5695F4A4117}" type="presOf" srcId="{988F51E5-106F-4DA4-BE2B-72CF947D9420}" destId="{055BC21F-1358-4AC0-A79A-B90B68452F59}" srcOrd="0" destOrd="0" presId="urn:microsoft.com/office/officeart/2005/8/layout/vList2"/>
    <dgm:cxn modelId="{CCA33333-3A54-4B14-842D-A559DD065671}" srcId="{988F51E5-106F-4DA4-BE2B-72CF947D9420}" destId="{4AEE1899-08DC-4A7E-B990-42D8236E2427}" srcOrd="1" destOrd="0" parTransId="{F2ABD3C4-1419-4157-8598-B9B517632A2A}" sibTransId="{2C46821F-7995-46A0-828B-800141D361DE}"/>
    <dgm:cxn modelId="{CEFAB436-21CD-4B55-9084-27C685921C37}" type="presOf" srcId="{962D2D81-7DD5-4C4F-8BDB-76C69F701BAA}" destId="{2341023E-1B3B-4018-9BFA-3F0CD2E08D5D}" srcOrd="0" destOrd="0" presId="urn:microsoft.com/office/officeart/2005/8/layout/vList2"/>
    <dgm:cxn modelId="{357C783E-1794-4943-81A7-7EC50826DC81}" srcId="{F8009DB8-21CF-48F7-89C8-E7EE3BD2CEF9}" destId="{B0B6DF0B-3094-4C77-B74B-211ED14727FF}" srcOrd="1" destOrd="0" parTransId="{12E97909-720C-4D77-947C-B3C4887F2513}" sibTransId="{FB23F978-0453-413A-AE15-F57BA07684F6}"/>
    <dgm:cxn modelId="{82FAA25C-FC76-4B8D-AC06-A965B87652D0}" type="presOf" srcId="{95582226-9C22-4457-844B-AA3DC070FDFE}" destId="{641A4AE2-2921-4234-84B0-A23A68EB85D5}" srcOrd="0" destOrd="0" presId="urn:microsoft.com/office/officeart/2005/8/layout/vList2"/>
    <dgm:cxn modelId="{786FB680-04FC-41E4-86A9-AFE70B70ACEE}" srcId="{B0B6DF0B-3094-4C77-B74B-211ED14727FF}" destId="{C220AB15-CE00-4F36-B61E-139DD1C5A5FC}" srcOrd="1" destOrd="0" parTransId="{A6D6E57F-0FB9-490C-8B2F-6F2D43532C47}" sibTransId="{A456B959-DE8D-4553-9DC5-1853396B2483}"/>
    <dgm:cxn modelId="{277CA289-0B23-4E81-AD91-0E10CDFD06A6}" srcId="{F8009DB8-21CF-48F7-89C8-E7EE3BD2CEF9}" destId="{988F51E5-106F-4DA4-BE2B-72CF947D9420}" srcOrd="0" destOrd="0" parTransId="{695D3F21-70E9-4549-8F80-096D7C7EFEB1}" sibTransId="{F8D6B9D3-5454-4451-8C79-53EE7495A3E8}"/>
    <dgm:cxn modelId="{B9C847A7-51DB-4FFB-A6F9-5A641FB8E181}" type="presOf" srcId="{583AAE86-D0AE-494B-83C9-C40CB04F04E8}" destId="{6E3A335F-F330-43A7-A0CD-7C05FD6D6265}" srcOrd="0" destOrd="0" presId="urn:microsoft.com/office/officeart/2005/8/layout/vList2"/>
    <dgm:cxn modelId="{ECA6B5AD-B633-4AC6-A95A-C097C4B6E80D}" type="presOf" srcId="{4AEE1899-08DC-4A7E-B990-42D8236E2427}" destId="{B2F04B5D-55F0-446A-B91F-46085354A22B}" srcOrd="0" destOrd="1" presId="urn:microsoft.com/office/officeart/2005/8/layout/vList2"/>
    <dgm:cxn modelId="{694B4CC0-C77D-4C12-A100-86AB217EF24C}" srcId="{B0B6DF0B-3094-4C77-B74B-211ED14727FF}" destId="{962D2D81-7DD5-4C4F-8BDB-76C69F701BAA}" srcOrd="0" destOrd="0" parTransId="{5C26B4ED-5CB8-42C8-B65C-CDF94A9AACD3}" sibTransId="{04CC0340-A846-4D4D-B583-36AFE0FD39C7}"/>
    <dgm:cxn modelId="{E43F2FC4-0EA4-4844-934A-EDA00D3E3158}" type="presOf" srcId="{C220AB15-CE00-4F36-B61E-139DD1C5A5FC}" destId="{2341023E-1B3B-4018-9BFA-3F0CD2E08D5D}" srcOrd="0" destOrd="1" presId="urn:microsoft.com/office/officeart/2005/8/layout/vList2"/>
    <dgm:cxn modelId="{E6E2D7D7-9DE4-4662-887A-BAB6F7E8B5A2}" srcId="{95582226-9C22-4457-844B-AA3DC070FDFE}" destId="{2FDD8B61-F12C-45E0-9D63-99B8E0B2048C}" srcOrd="1" destOrd="0" parTransId="{17A22969-DA24-40A6-80B6-2523338D1623}" sibTransId="{A8BE3246-0617-431D-AFDC-19AF427264AF}"/>
    <dgm:cxn modelId="{BB9E45DA-00A8-4F7A-8FC2-1866B3D3F529}" type="presOf" srcId="{2FDD8B61-F12C-45E0-9D63-99B8E0B2048C}" destId="{6E3A335F-F330-43A7-A0CD-7C05FD6D6265}" srcOrd="0" destOrd="1" presId="urn:microsoft.com/office/officeart/2005/8/layout/vList2"/>
    <dgm:cxn modelId="{02DCC0F4-F1A8-4F37-A8AA-93D83F03D56D}" srcId="{988F51E5-106F-4DA4-BE2B-72CF947D9420}" destId="{7FDA7664-3F88-4044-B0B5-6F44328F9DFE}" srcOrd="0" destOrd="0" parTransId="{2AD8A002-05FD-4FB6-BAEC-B9DAF14E0BB2}" sibTransId="{60043D81-16CE-4D16-A87D-E8DD41F4D95C}"/>
    <dgm:cxn modelId="{E31C86FA-62F1-4113-B8F3-637FD9D9231E}" srcId="{F8009DB8-21CF-48F7-89C8-E7EE3BD2CEF9}" destId="{95582226-9C22-4457-844B-AA3DC070FDFE}" srcOrd="2" destOrd="0" parTransId="{73BA7B00-40F9-4693-AA7E-4CC0AABA96C4}" sibTransId="{64E6E551-67B7-4EA8-A048-98EBCB6C57BB}"/>
    <dgm:cxn modelId="{AD08C816-C9D3-4B34-AC03-F29D1714065E}" type="presParOf" srcId="{8C16CC8A-7FCF-4FF3-ACA8-487738091E03}" destId="{055BC21F-1358-4AC0-A79A-B90B68452F59}" srcOrd="0" destOrd="0" presId="urn:microsoft.com/office/officeart/2005/8/layout/vList2"/>
    <dgm:cxn modelId="{7C79F31E-6956-4C65-8F93-5BCB3D6CB071}" type="presParOf" srcId="{8C16CC8A-7FCF-4FF3-ACA8-487738091E03}" destId="{B2F04B5D-55F0-446A-B91F-46085354A22B}" srcOrd="1" destOrd="0" presId="urn:microsoft.com/office/officeart/2005/8/layout/vList2"/>
    <dgm:cxn modelId="{07FD2573-2DF1-427C-9BE7-EB1D6C04ED4B}" type="presParOf" srcId="{8C16CC8A-7FCF-4FF3-ACA8-487738091E03}" destId="{3E6BE866-8004-427F-85A4-3070E2A842CC}" srcOrd="2" destOrd="0" presId="urn:microsoft.com/office/officeart/2005/8/layout/vList2"/>
    <dgm:cxn modelId="{19B4BAF2-DF16-4A7A-A3E0-444EC07EB15B}" type="presParOf" srcId="{8C16CC8A-7FCF-4FF3-ACA8-487738091E03}" destId="{2341023E-1B3B-4018-9BFA-3F0CD2E08D5D}" srcOrd="3" destOrd="0" presId="urn:microsoft.com/office/officeart/2005/8/layout/vList2"/>
    <dgm:cxn modelId="{C860B7B8-CC11-4AD5-9359-96FC8DE1F99B}" type="presParOf" srcId="{8C16CC8A-7FCF-4FF3-ACA8-487738091E03}" destId="{641A4AE2-2921-4234-84B0-A23A68EB85D5}" srcOrd="4" destOrd="0" presId="urn:microsoft.com/office/officeart/2005/8/layout/vList2"/>
    <dgm:cxn modelId="{4E7C4002-8E4B-459C-BC3C-5CA920C6EEAF}" type="presParOf" srcId="{8C16CC8A-7FCF-4FF3-ACA8-487738091E03}" destId="{6E3A335F-F330-43A7-A0CD-7C05FD6D626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BC21F-1358-4AC0-A79A-B90B68452F59}">
      <dsp:nvSpPr>
        <dsp:cNvPr id="0" name=""/>
        <dsp:cNvSpPr/>
      </dsp:nvSpPr>
      <dsp:spPr>
        <a:xfrm>
          <a:off x="0" y="159331"/>
          <a:ext cx="6263640"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Competitive Process</a:t>
          </a:r>
        </a:p>
      </dsp:txBody>
      <dsp:txXfrm>
        <a:off x="35125" y="194456"/>
        <a:ext cx="6193390" cy="649299"/>
      </dsp:txXfrm>
    </dsp:sp>
    <dsp:sp modelId="{B2F04B5D-55F0-446A-B91F-46085354A22B}">
      <dsp:nvSpPr>
        <dsp:cNvPr id="0" name=""/>
        <dsp:cNvSpPr/>
      </dsp:nvSpPr>
      <dsp:spPr>
        <a:xfrm>
          <a:off x="0" y="878881"/>
          <a:ext cx="626364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29 Public Housing Authorities Designated under Cohort #4</a:t>
          </a:r>
        </a:p>
        <a:p>
          <a:pPr marL="228600" lvl="1" indent="-228600" algn="l" defTabSz="1022350">
            <a:lnSpc>
              <a:spcPct val="90000"/>
            </a:lnSpc>
            <a:spcBef>
              <a:spcPct val="0"/>
            </a:spcBef>
            <a:spcAft>
              <a:spcPct val="20000"/>
            </a:spcAft>
            <a:buChar char="•"/>
          </a:pPr>
          <a:r>
            <a:rPr lang="en-US" sz="2300" kern="1200"/>
            <a:t>139 PHA’s total approved for MTW Designation</a:t>
          </a:r>
        </a:p>
      </dsp:txBody>
      <dsp:txXfrm>
        <a:off x="0" y="878881"/>
        <a:ext cx="6263640" cy="1117800"/>
      </dsp:txXfrm>
    </dsp:sp>
    <dsp:sp modelId="{3E6BE866-8004-427F-85A4-3070E2A842CC}">
      <dsp:nvSpPr>
        <dsp:cNvPr id="0" name=""/>
        <dsp:cNvSpPr/>
      </dsp:nvSpPr>
      <dsp:spPr>
        <a:xfrm>
          <a:off x="0" y="1996681"/>
          <a:ext cx="6263640" cy="719549"/>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Benefits</a:t>
          </a:r>
        </a:p>
      </dsp:txBody>
      <dsp:txXfrm>
        <a:off x="35125" y="2031806"/>
        <a:ext cx="6193390" cy="649299"/>
      </dsp:txXfrm>
    </dsp:sp>
    <dsp:sp modelId="{2341023E-1B3B-4018-9BFA-3F0CD2E08D5D}">
      <dsp:nvSpPr>
        <dsp:cNvPr id="0" name=""/>
        <dsp:cNvSpPr/>
      </dsp:nvSpPr>
      <dsp:spPr>
        <a:xfrm>
          <a:off x="0" y="2716231"/>
          <a:ext cx="6263640"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Regulatory flexibility </a:t>
          </a:r>
        </a:p>
        <a:p>
          <a:pPr marL="228600" lvl="1" indent="-228600" algn="l" defTabSz="1022350">
            <a:lnSpc>
              <a:spcPct val="90000"/>
            </a:lnSpc>
            <a:spcBef>
              <a:spcPct val="0"/>
            </a:spcBef>
            <a:spcAft>
              <a:spcPct val="20000"/>
            </a:spcAft>
            <a:buChar char="•"/>
          </a:pPr>
          <a:r>
            <a:rPr lang="en-US" sz="2300" kern="1200"/>
            <a:t>Funding fungibility &amp; flexibility</a:t>
          </a:r>
        </a:p>
      </dsp:txBody>
      <dsp:txXfrm>
        <a:off x="0" y="2716231"/>
        <a:ext cx="6263640" cy="791774"/>
      </dsp:txXfrm>
    </dsp:sp>
    <dsp:sp modelId="{641A4AE2-2921-4234-84B0-A23A68EB85D5}">
      <dsp:nvSpPr>
        <dsp:cNvPr id="0" name=""/>
        <dsp:cNvSpPr/>
      </dsp:nvSpPr>
      <dsp:spPr>
        <a:xfrm>
          <a:off x="0" y="3508006"/>
          <a:ext cx="6263640" cy="71954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5-year Study</a:t>
          </a:r>
        </a:p>
      </dsp:txBody>
      <dsp:txXfrm>
        <a:off x="35125" y="3543131"/>
        <a:ext cx="6193390" cy="649299"/>
      </dsp:txXfrm>
    </dsp:sp>
    <dsp:sp modelId="{6E3A335F-F330-43A7-A0CD-7C05FD6D6265}">
      <dsp:nvSpPr>
        <dsp:cNvPr id="0" name=""/>
        <dsp:cNvSpPr/>
      </dsp:nvSpPr>
      <dsp:spPr>
        <a:xfrm>
          <a:off x="0" y="4227556"/>
          <a:ext cx="626364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Increase landlord participation in voucher program</a:t>
          </a:r>
        </a:p>
        <a:p>
          <a:pPr marL="228600" lvl="1" indent="-228600" algn="l" defTabSz="1022350">
            <a:lnSpc>
              <a:spcPct val="90000"/>
            </a:lnSpc>
            <a:spcBef>
              <a:spcPct val="0"/>
            </a:spcBef>
            <a:spcAft>
              <a:spcPct val="20000"/>
            </a:spcAft>
            <a:buChar char="•"/>
          </a:pPr>
          <a:r>
            <a:rPr lang="en-US" sz="2300" kern="1200"/>
            <a:t>Increase lease-up success for participants</a:t>
          </a:r>
        </a:p>
      </dsp:txBody>
      <dsp:txXfrm>
        <a:off x="0" y="4227556"/>
        <a:ext cx="6263640" cy="1117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15D0337-93C3-4847-8191-98ED34F17322}" type="datetimeFigureOut">
              <a:rPr lang="en-US" smtClean="0"/>
              <a:t>5/7/2024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91ADE2-C625-4512-8A09-81C11AC50F75}" type="slidenum">
              <a:rPr lang="en-US" smtClean="0"/>
              <a:t>‹#›</a:t>
            </a:fld>
            <a:endParaRPr lang="en-US"/>
          </a:p>
        </p:txBody>
      </p:sp>
    </p:spTree>
    <p:extLst>
      <p:ext uri="{BB962C8B-B14F-4D97-AF65-F5344CB8AC3E}">
        <p14:creationId xmlns:p14="http://schemas.microsoft.com/office/powerpoint/2010/main" val="47865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rcgis.com/apps/dashboards/bf43a42c68ec45539908236f6c63e35b"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Acknowledge housing is needed in all income ranges, sizes and styles, condos, rental, owner, single family etc. </a:t>
            </a:r>
          </a:p>
          <a:p>
            <a:pPr rtl="0"/>
            <a:r>
              <a:rPr lang="en-US" dirty="0"/>
              <a:t>No difference between Affordable and </a:t>
            </a:r>
            <a:r>
              <a:rPr lang="en-US" dirty="0" err="1"/>
              <a:t>Worforce</a:t>
            </a:r>
            <a:r>
              <a:rPr lang="en-US" dirty="0"/>
              <a:t> - marketing not definition</a:t>
            </a:r>
            <a:endParaRPr lang="en-US" b="0" dirty="0">
              <a:effectLst/>
            </a:endParaRPr>
          </a:p>
          <a:p>
            <a:pPr rtl="0"/>
            <a:endParaRPr lang="en-US" dirty="0"/>
          </a:p>
          <a:p>
            <a:pPr rtl="0"/>
            <a:r>
              <a:rPr lang="en-US" dirty="0"/>
              <a:t>EITHER Income or age restricted or market rate</a:t>
            </a:r>
          </a:p>
          <a:p>
            <a:pPr rtl="0"/>
            <a:r>
              <a:rPr lang="en-US" dirty="0"/>
              <a:t>Only other clearly defined term is Permanent supportive housing</a:t>
            </a:r>
          </a:p>
          <a:p>
            <a:pPr rtl="0"/>
            <a:endParaRPr lang="en-US" dirty="0"/>
          </a:p>
          <a:p>
            <a:pPr rtl="0"/>
            <a:r>
              <a:rPr lang="en-US" dirty="0"/>
              <a:t>Income restriction by upper level of income range and inclusive of everything below</a:t>
            </a:r>
            <a:endParaRPr lang="en-US" b="0" dirty="0">
              <a:effectLst/>
            </a:endParaRPr>
          </a:p>
          <a:p>
            <a:pPr rtl="0"/>
            <a:r>
              <a:rPr lang="en-US" dirty="0"/>
              <a:t>Rental or owner but primarily talking about rental today because people with low incomes primarily renters therefore also rent restriction</a:t>
            </a:r>
          </a:p>
          <a:p>
            <a:pPr rtl="0"/>
            <a:endParaRPr lang="en-US" dirty="0"/>
          </a:p>
          <a:p>
            <a:pPr rtl="0"/>
            <a:r>
              <a:rPr lang="en-US" dirty="0"/>
              <a:t>Miller Manor &amp; </a:t>
            </a:r>
            <a:r>
              <a:rPr lang="en-US" dirty="0" err="1"/>
              <a:t>Cranbrook</a:t>
            </a:r>
            <a:r>
              <a:rPr lang="en-US" dirty="0"/>
              <a:t> Towers 100% low-income due to funding source requirements. Depending on financing, can do mixed-income with or without market rate housing.</a:t>
            </a:r>
          </a:p>
          <a:p>
            <a:pPr rtl="0"/>
            <a:endParaRPr lang="en-US" dirty="0"/>
          </a:p>
          <a:p>
            <a:pPr rtl="0"/>
            <a:r>
              <a:rPr lang="en-US" dirty="0"/>
              <a:t>Affordable vs. Workforce, Senior 55+, Mixed-income, Mixed Use, Permanent Supportive Housing</a:t>
            </a:r>
          </a:p>
          <a:p>
            <a:pPr rtl="0"/>
            <a:endParaRPr lang="en-US" dirty="0"/>
          </a:p>
          <a:p>
            <a:pPr rtl="0"/>
            <a:r>
              <a:rPr lang="en-US" dirty="0"/>
              <a:t>In the study – we identified need for 2,711 in A2 up to 60% AMI</a:t>
            </a:r>
          </a:p>
          <a:p>
            <a:pPr rtl="0"/>
            <a:r>
              <a:rPr lang="en-US" dirty="0"/>
              <a:t>If we use the same study to look at the need for units from 60-100% AMI, it would be an additional 3,748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3</a:t>
            </a:fld>
            <a:endParaRPr lang="en-US"/>
          </a:p>
        </p:txBody>
      </p:sp>
    </p:spTree>
    <p:extLst>
      <p:ext uri="{BB962C8B-B14F-4D97-AF65-F5344CB8AC3E}">
        <p14:creationId xmlns:p14="http://schemas.microsoft.com/office/powerpoint/2010/main" val="196603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 important in understanding the discussion and decisions made in the 1960’s related to forming the Ann Arbor Housing Commission and developing affordable housing.</a:t>
            </a:r>
          </a:p>
          <a:p>
            <a:endParaRPr lang="en-US" dirty="0"/>
          </a:p>
          <a:p>
            <a:r>
              <a:rPr lang="en-US" dirty="0"/>
              <a:t>The Black community in Ann Arbor was on the West Side, what is generally the 5</a:t>
            </a:r>
            <a:r>
              <a:rPr lang="en-US" baseline="30000" dirty="0"/>
              <a:t>th</a:t>
            </a:r>
            <a:r>
              <a:rPr lang="en-US" dirty="0"/>
              <a:t> Ward. The dark orange area shows that the Black neighborhood was in and around what is now known as Kerrytown, and West toward Chapin St and North toward Summit. This area was </a:t>
            </a:r>
            <a:r>
              <a:rPr lang="en-US" dirty="0">
                <a:solidFill>
                  <a:srgbClr val="FF0000"/>
                </a:solidFill>
              </a:rPr>
              <a:t>previously an industrial/commercial area with slaughterhouses and other dirty industries in the 1800’s and early 1900’s. </a:t>
            </a:r>
            <a:r>
              <a:rPr lang="en-US" dirty="0"/>
              <a:t>Jones School was the neighborhood school before it became Community High School. 4</a:t>
            </a:r>
            <a:r>
              <a:rPr lang="en-US" baseline="30000" dirty="0"/>
              <a:t>th</a:t>
            </a:r>
            <a:r>
              <a:rPr lang="en-US" dirty="0"/>
              <a:t> &amp; Ann Street was the Black business district. The Dunbar Community Center on 4</a:t>
            </a:r>
            <a:r>
              <a:rPr lang="en-US" baseline="30000" dirty="0"/>
              <a:t>th</a:t>
            </a:r>
            <a:r>
              <a:rPr lang="en-US" dirty="0"/>
              <a:t> Ave was a central part of Black Social and Civic life. </a:t>
            </a:r>
          </a:p>
          <a:p>
            <a:endParaRPr lang="en-US" dirty="0"/>
          </a:p>
          <a:p>
            <a:r>
              <a:rPr lang="en-US" dirty="0"/>
              <a:t>If we blew this map out to show all of Washtenaw county it is light yellow everywhere else. Washtenaw County was highly racially segregated in 1960 and the County remains segregated by race and income. </a:t>
            </a:r>
            <a:r>
              <a:rPr lang="en-US" baseline="0" dirty="0"/>
              <a:t>The 2015 Martin Prosperity’s Institute's 2015 report – Segregated City, </a:t>
            </a:r>
            <a:r>
              <a:rPr lang="en-US" dirty="0"/>
              <a:t>The Geography of Economic Segregation in America’s Metros named Washtenaw County is currently the 8</a:t>
            </a:r>
            <a:r>
              <a:rPr lang="en-US" baseline="30000" dirty="0"/>
              <a:t>th</a:t>
            </a:r>
            <a:r>
              <a:rPr lang="en-US" dirty="0"/>
              <a:t> most segregated county by income in the United States.</a:t>
            </a:r>
          </a:p>
        </p:txBody>
      </p:sp>
      <p:sp>
        <p:nvSpPr>
          <p:cNvPr id="4" name="Slide Number Placeholder 3"/>
          <p:cNvSpPr>
            <a:spLocks noGrp="1"/>
          </p:cNvSpPr>
          <p:nvPr>
            <p:ph type="sldNum" sz="quarter" idx="5"/>
          </p:nvPr>
        </p:nvSpPr>
        <p:spPr/>
        <p:txBody>
          <a:bodyPr/>
          <a:lstStyle/>
          <a:p>
            <a:fld id="{F491ADE2-C625-4512-8A09-81C11AC50F75}" type="slidenum">
              <a:rPr lang="en-US" smtClean="0"/>
              <a:t>16</a:t>
            </a:fld>
            <a:endParaRPr lang="en-US"/>
          </a:p>
        </p:txBody>
      </p:sp>
    </p:spTree>
    <p:extLst>
      <p:ext uri="{BB962C8B-B14F-4D97-AF65-F5344CB8AC3E}">
        <p14:creationId xmlns:p14="http://schemas.microsoft.com/office/powerpoint/2010/main" val="2093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Washtenaw County was the 8</a:t>
            </a:r>
            <a:r>
              <a:rPr lang="en-US" baseline="30000" dirty="0"/>
              <a:t>th</a:t>
            </a:r>
            <a:r>
              <a:rPr lang="en-US" dirty="0"/>
              <a:t> most segregated county by income in the United States according to th</a:t>
            </a:r>
            <a:r>
              <a:rPr lang="en-US" baseline="0" dirty="0"/>
              <a:t>e Martin Prosperity’s Institute's 2015 report – Segregated City, </a:t>
            </a:r>
            <a:r>
              <a:rPr lang="en-US" dirty="0"/>
              <a:t>The Geography of Economic Segregation in America’s Metros.  As Ann Arbor has gentrified,</a:t>
            </a:r>
            <a:r>
              <a:rPr lang="en-US" baseline="0" dirty="0"/>
              <a:t> shift in where Black families and other people of color are living and where white families are living. White families tend to move to Western part of Washtenaw County and People of Color tend to move to Eastern part of the county</a:t>
            </a:r>
          </a:p>
          <a:p>
            <a:endParaRPr lang="en-US" baseline="0" dirty="0"/>
          </a:p>
          <a:p>
            <a:pPr defTabSz="924916">
              <a:defRPr/>
            </a:pPr>
            <a:r>
              <a:rPr lang="en-US" baseline="0" dirty="0"/>
              <a:t>Washtenaw 	74% white	Black 13%	</a:t>
            </a:r>
            <a:r>
              <a:rPr lang="en-US" baseline="0" dirty="0" err="1"/>
              <a:t>amer</a:t>
            </a:r>
            <a:r>
              <a:rPr lang="en-US" baseline="0" dirty="0"/>
              <a:t> </a:t>
            </a:r>
            <a:r>
              <a:rPr lang="en-US" baseline="0" dirty="0" err="1"/>
              <a:t>indian</a:t>
            </a:r>
            <a:r>
              <a:rPr lang="en-US" baseline="0" dirty="0"/>
              <a:t>/Alaskan .04%	Asian 9% 	2 or more races 3% 	Hispanic 5%</a:t>
            </a:r>
            <a:endParaRPr lang="en-US" dirty="0"/>
          </a:p>
          <a:p>
            <a:endParaRPr lang="en-US" baseline="0" dirty="0"/>
          </a:p>
          <a:p>
            <a:pPr defTabSz="924916">
              <a:defRPr/>
            </a:pPr>
            <a:r>
              <a:rPr lang="en-US" baseline="0" dirty="0"/>
              <a:t>Michigan	80% white	Black 14%	</a:t>
            </a:r>
            <a:r>
              <a:rPr lang="en-US" baseline="0" dirty="0" err="1"/>
              <a:t>amer</a:t>
            </a:r>
            <a:r>
              <a:rPr lang="en-US" baseline="0" dirty="0"/>
              <a:t> </a:t>
            </a:r>
            <a:r>
              <a:rPr lang="en-US" baseline="0" dirty="0" err="1"/>
              <a:t>indian</a:t>
            </a:r>
            <a:r>
              <a:rPr lang="en-US" baseline="0" dirty="0"/>
              <a:t>/Alaskan 1%	Asian 3%	2 or more races 2%	Hispanic 5%</a:t>
            </a:r>
            <a:endParaRPr lang="en-US" dirty="0"/>
          </a:p>
          <a:p>
            <a:pPr defTabSz="924916">
              <a:defRPr/>
            </a:pPr>
            <a:endParaRPr lang="en-US" dirty="0"/>
          </a:p>
          <a:p>
            <a:pPr defTabSz="924916">
              <a:defRPr/>
            </a:pPr>
            <a:r>
              <a:rPr lang="en-US" dirty="0"/>
              <a:t>Washtenaw</a:t>
            </a:r>
            <a:r>
              <a:rPr lang="en-US" baseline="0" dirty="0"/>
              <a:t> 15% poverty, Michigan 15% poverty</a:t>
            </a:r>
            <a:endParaRPr lang="en-US" dirty="0"/>
          </a:p>
          <a:p>
            <a:endParaRPr lang="en-US" dirty="0"/>
          </a:p>
          <a:p>
            <a:r>
              <a:rPr lang="en-US" dirty="0"/>
              <a:t>Poverty rate in Michigan</a:t>
            </a:r>
          </a:p>
          <a:p>
            <a:pPr defTabSz="924916">
              <a:defRPr/>
            </a:pPr>
            <a:r>
              <a:rPr lang="en-US" baseline="0" dirty="0"/>
              <a:t>percent	white 8%		black 24%		other 11%		Hispanic 23%</a:t>
            </a:r>
            <a:endParaRPr lang="en-US" dirty="0"/>
          </a:p>
          <a:p>
            <a:pPr defTabSz="924916">
              <a:defRPr/>
            </a:pPr>
            <a:r>
              <a:rPr lang="en-US" baseline="0" dirty="0"/>
              <a:t>number	white 609,400 		black 316,600		other 64,600		Hispanic 118,700</a:t>
            </a:r>
            <a:endParaRPr lang="en-US" dirty="0"/>
          </a:p>
          <a:p>
            <a:endParaRPr lang="en-US" dirty="0"/>
          </a:p>
          <a:p>
            <a:r>
              <a:rPr lang="en-US" dirty="0"/>
              <a:t>Census</a:t>
            </a:r>
            <a:r>
              <a:rPr lang="en-US" baseline="0" dirty="0"/>
              <a:t> - % Black only population in city of Ann Arbor:</a:t>
            </a:r>
          </a:p>
          <a:p>
            <a:r>
              <a:rPr lang="en-US" baseline="0" dirty="0"/>
              <a:t>1980 – 9.3%</a:t>
            </a:r>
          </a:p>
          <a:p>
            <a:r>
              <a:rPr lang="en-US" baseline="0" dirty="0"/>
              <a:t>1990 – 8.9%</a:t>
            </a:r>
          </a:p>
          <a:p>
            <a:r>
              <a:rPr lang="en-US" baseline="0" dirty="0"/>
              <a:t>2000 – 8.8%</a:t>
            </a:r>
          </a:p>
          <a:p>
            <a:r>
              <a:rPr lang="en-US" baseline="0" dirty="0"/>
              <a:t>2010 – 7.7%</a:t>
            </a:r>
          </a:p>
          <a:p>
            <a:r>
              <a:rPr lang="en-US" baseline="0" dirty="0"/>
              <a:t>ACS 2016 – 7.3%</a:t>
            </a:r>
          </a:p>
          <a:p>
            <a:r>
              <a:rPr lang="en-US" baseline="0" dirty="0"/>
              <a:t>(not more that “two or more races” in effect starting in 2000.</a:t>
            </a:r>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17</a:t>
            </a:fld>
            <a:endParaRPr lang="en-US"/>
          </a:p>
        </p:txBody>
      </p:sp>
    </p:spTree>
    <p:extLst>
      <p:ext uri="{BB962C8B-B14F-4D97-AF65-F5344CB8AC3E}">
        <p14:creationId xmlns:p14="http://schemas.microsoft.com/office/powerpoint/2010/main" val="378061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Qualified Census Tract: </a:t>
            </a:r>
            <a:r>
              <a:rPr lang="en-US" sz="1200" b="0" i="0" kern="1200" dirty="0">
                <a:solidFill>
                  <a:schemeClr val="tx1"/>
                </a:solidFill>
                <a:effectLst/>
                <a:latin typeface="+mn-lt"/>
                <a:ea typeface="+mn-ea"/>
                <a:cs typeface="+mn-cs"/>
              </a:rPr>
              <a:t>50 percent of households with incomes below 60 percent of the Area Median Gross Income (AMGI) or have a poverty rate of 25 percent or more.</a:t>
            </a:r>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18</a:t>
            </a:fld>
            <a:endParaRPr lang="en-US"/>
          </a:p>
        </p:txBody>
      </p:sp>
    </p:spTree>
    <p:extLst>
      <p:ext uri="{BB962C8B-B14F-4D97-AF65-F5344CB8AC3E}">
        <p14:creationId xmlns:p14="http://schemas.microsoft.com/office/powerpoint/2010/main" val="69354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Martin Prosperity’s Institute's 2015 report – Ann Arbor Metro Area is the 8</a:t>
            </a:r>
            <a:r>
              <a:rPr lang="en-US" baseline="30000" dirty="0"/>
              <a:t>th</a:t>
            </a:r>
            <a:r>
              <a:rPr lang="en-US" baseline="0" dirty="0"/>
              <a:t> most </a:t>
            </a:r>
            <a:r>
              <a:rPr lang="en-US" baseline="0" dirty="0" err="1"/>
              <a:t>Economiclly</a:t>
            </a:r>
            <a:r>
              <a:rPr lang="en-US" baseline="0" dirty="0"/>
              <a:t> Segregated City</a:t>
            </a:r>
          </a:p>
          <a:p>
            <a:r>
              <a:rPr lang="en-US" baseline="0"/>
              <a:t>Monroe MI 2</a:t>
            </a:r>
            <a:r>
              <a:rPr lang="en-US" baseline="30000"/>
              <a:t>nd</a:t>
            </a:r>
            <a:r>
              <a:rPr lang="en-US" baseline="0"/>
              <a:t> most economically desegregated city.</a:t>
            </a:r>
            <a:endParaRPr lang="en-US"/>
          </a:p>
          <a:p>
            <a:endParaRPr lang="en-US"/>
          </a:p>
        </p:txBody>
      </p:sp>
      <p:sp>
        <p:nvSpPr>
          <p:cNvPr id="4" name="Slide Number Placeholder 3"/>
          <p:cNvSpPr>
            <a:spLocks noGrp="1"/>
          </p:cNvSpPr>
          <p:nvPr>
            <p:ph type="sldNum" sz="quarter" idx="5"/>
          </p:nvPr>
        </p:nvSpPr>
        <p:spPr/>
        <p:txBody>
          <a:bodyPr/>
          <a:lstStyle/>
          <a:p>
            <a:fld id="{F491ADE2-C625-4512-8A09-81C11AC50F75}" type="slidenum">
              <a:rPr lang="en-US" smtClean="0"/>
              <a:t>20</a:t>
            </a:fld>
            <a:endParaRPr lang="en-US"/>
          </a:p>
        </p:txBody>
      </p:sp>
    </p:spTree>
    <p:extLst>
      <p:ext uri="{BB962C8B-B14F-4D97-AF65-F5344CB8AC3E}">
        <p14:creationId xmlns:p14="http://schemas.microsoft.com/office/powerpoint/2010/main" val="281398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24.3% Diversion</a:t>
            </a:r>
          </a:p>
          <a:p>
            <a:r>
              <a:rPr lang="en-US" dirty="0"/>
              <a:t>22.9% Intake/Assessment</a:t>
            </a:r>
          </a:p>
          <a:p>
            <a:r>
              <a:rPr lang="en-US" dirty="0"/>
              <a:t>21.4% CERA</a:t>
            </a:r>
          </a:p>
          <a:p>
            <a:r>
              <a:rPr lang="en-US" dirty="0"/>
              <a:t>17.1% non-housing need</a:t>
            </a:r>
          </a:p>
          <a:p>
            <a:r>
              <a:rPr lang="en-US" dirty="0"/>
              <a:t>11.5% case status</a:t>
            </a:r>
          </a:p>
        </p:txBody>
      </p:sp>
      <p:sp>
        <p:nvSpPr>
          <p:cNvPr id="4" name="Slide Number Placeholder 3"/>
          <p:cNvSpPr>
            <a:spLocks noGrp="1"/>
          </p:cNvSpPr>
          <p:nvPr>
            <p:ph type="sldNum" sz="quarter" idx="5"/>
          </p:nvPr>
        </p:nvSpPr>
        <p:spPr/>
        <p:txBody>
          <a:bodyPr/>
          <a:lstStyle/>
          <a:p>
            <a:fld id="{F491ADE2-C625-4512-8A09-81C11AC50F75}" type="slidenum">
              <a:rPr lang="en-US" smtClean="0"/>
              <a:t>21</a:t>
            </a:fld>
            <a:endParaRPr lang="en-US"/>
          </a:p>
        </p:txBody>
      </p:sp>
    </p:spTree>
    <p:extLst>
      <p:ext uri="{BB962C8B-B14F-4D97-AF65-F5344CB8AC3E}">
        <p14:creationId xmlns:p14="http://schemas.microsoft.com/office/powerpoint/2010/main" val="597877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number includes each person in household. About 2500 by name households in 2021.</a:t>
            </a:r>
          </a:p>
        </p:txBody>
      </p:sp>
      <p:sp>
        <p:nvSpPr>
          <p:cNvPr id="4" name="Slide Number Placeholder 3"/>
          <p:cNvSpPr>
            <a:spLocks noGrp="1"/>
          </p:cNvSpPr>
          <p:nvPr>
            <p:ph type="sldNum" sz="quarter" idx="5"/>
          </p:nvPr>
        </p:nvSpPr>
        <p:spPr/>
        <p:txBody>
          <a:bodyPr/>
          <a:lstStyle/>
          <a:p>
            <a:fld id="{F491ADE2-C625-4512-8A09-81C11AC50F75}" type="slidenum">
              <a:rPr lang="en-US" smtClean="0"/>
              <a:t>22</a:t>
            </a:fld>
            <a:endParaRPr lang="en-US"/>
          </a:p>
        </p:txBody>
      </p:sp>
    </p:spTree>
    <p:extLst>
      <p:ext uri="{BB962C8B-B14F-4D97-AF65-F5344CB8AC3E}">
        <p14:creationId xmlns:p14="http://schemas.microsoft.com/office/powerpoint/2010/main" val="430559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4D8B7-9339-4AE1-8441-BEB820E146AD}" type="slidenum">
              <a:rPr lang="en-US" smtClean="0"/>
              <a:pPr/>
              <a:t>23</a:t>
            </a:fld>
            <a:endParaRPr lang="en-US"/>
          </a:p>
        </p:txBody>
      </p:sp>
    </p:spTree>
    <p:extLst>
      <p:ext uri="{BB962C8B-B14F-4D97-AF65-F5344CB8AC3E}">
        <p14:creationId xmlns:p14="http://schemas.microsoft.com/office/powerpoint/2010/main" val="400449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note</a:t>
            </a:r>
            <a:r>
              <a:rPr lang="en-US" baseline="0" dirty="0"/>
              <a:t> 1.1 annual increase is fairly standard for U of M.</a:t>
            </a:r>
          </a:p>
          <a:p>
            <a:r>
              <a:rPr lang="en-US" dirty="0"/>
              <a:t>2007-2008 to 2017-2018 was 1.3%.</a:t>
            </a:r>
          </a:p>
          <a:p>
            <a:endParaRPr lang="en-US" dirty="0"/>
          </a:p>
          <a:p>
            <a:r>
              <a:rPr lang="en-US" dirty="0"/>
              <a:t>Info on </a:t>
            </a:r>
          </a:p>
          <a:p>
            <a:r>
              <a:rPr lang="en-US" dirty="0"/>
              <a:t>UM housed 37% of its undergraduates in academic years 2000-2001 through 2011-2012; that figure has</a:t>
            </a:r>
          </a:p>
          <a:p>
            <a:r>
              <a:rPr lang="en-US" dirty="0"/>
              <a:t>since fallen to 31% in the 2018-2019 academic year.</a:t>
            </a:r>
          </a:p>
        </p:txBody>
      </p:sp>
      <p:sp>
        <p:nvSpPr>
          <p:cNvPr id="4" name="Slide Number Placeholder 3"/>
          <p:cNvSpPr>
            <a:spLocks noGrp="1"/>
          </p:cNvSpPr>
          <p:nvPr>
            <p:ph type="sldNum" sz="quarter" idx="10"/>
          </p:nvPr>
        </p:nvSpPr>
        <p:spPr/>
        <p:txBody>
          <a:bodyPr/>
          <a:lstStyle/>
          <a:p>
            <a:fld id="{F491ADE2-C625-4512-8A09-81C11AC50F75}" type="slidenum">
              <a:rPr lang="en-US" smtClean="0"/>
              <a:t>24</a:t>
            </a:fld>
            <a:endParaRPr lang="en-US"/>
          </a:p>
        </p:txBody>
      </p:sp>
    </p:spTree>
    <p:extLst>
      <p:ext uri="{BB962C8B-B14F-4D97-AF65-F5344CB8AC3E}">
        <p14:creationId xmlns:p14="http://schemas.microsoft.com/office/powerpoint/2010/main" val="3009778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Decennial Census except 2017</a:t>
            </a:r>
            <a:r>
              <a:rPr lang="en-US" baseline="0" dirty="0"/>
              <a:t> ACS estimates</a:t>
            </a:r>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25</a:t>
            </a:fld>
            <a:endParaRPr lang="en-US"/>
          </a:p>
        </p:txBody>
      </p:sp>
    </p:spTree>
    <p:extLst>
      <p:ext uri="{BB962C8B-B14F-4D97-AF65-F5344CB8AC3E}">
        <p14:creationId xmlns:p14="http://schemas.microsoft.com/office/powerpoint/2010/main" val="409215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On the Map</a:t>
            </a:r>
          </a:p>
        </p:txBody>
      </p:sp>
      <p:sp>
        <p:nvSpPr>
          <p:cNvPr id="4" name="Slide Number Placeholder 3"/>
          <p:cNvSpPr>
            <a:spLocks noGrp="1"/>
          </p:cNvSpPr>
          <p:nvPr>
            <p:ph type="sldNum" sz="quarter" idx="10"/>
          </p:nvPr>
        </p:nvSpPr>
        <p:spPr/>
        <p:txBody>
          <a:bodyPr/>
          <a:lstStyle/>
          <a:p>
            <a:fld id="{F491ADE2-C625-4512-8A09-81C11AC50F75}" type="slidenum">
              <a:rPr lang="en-US" smtClean="0"/>
              <a:t>26</a:t>
            </a:fld>
            <a:endParaRPr lang="en-US"/>
          </a:p>
        </p:txBody>
      </p:sp>
    </p:spTree>
    <p:extLst>
      <p:ext uri="{BB962C8B-B14F-4D97-AF65-F5344CB8AC3E}">
        <p14:creationId xmlns:p14="http://schemas.microsoft.com/office/powerpoint/2010/main" val="97871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a:t>
            </a:fld>
            <a:endParaRPr lang="en-US"/>
          </a:p>
        </p:txBody>
      </p:sp>
    </p:spTree>
    <p:extLst>
      <p:ext uri="{BB962C8B-B14F-4D97-AF65-F5344CB8AC3E}">
        <p14:creationId xmlns:p14="http://schemas.microsoft.com/office/powerpoint/2010/main" val="1656827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9B890-236C-46B5-921E-1B75F20140C2}" type="slidenum">
              <a:rPr lang="en-US" altLang="en-US"/>
              <a:pPr/>
              <a:t>27</a:t>
            </a:fld>
            <a:endParaRPr lang="en-US" altLang="en-US"/>
          </a:p>
        </p:txBody>
      </p:sp>
      <p:sp>
        <p:nvSpPr>
          <p:cNvPr id="12290" name="Rectangle 2"/>
          <p:cNvSpPr>
            <a:spLocks noGrp="1" noRot="1" noChangeAspect="1" noChangeArrowheads="1" noTextEdit="1"/>
          </p:cNvSpPr>
          <p:nvPr>
            <p:ph type="sldImg"/>
          </p:nvPr>
        </p:nvSpPr>
        <p:spPr>
          <a:xfrm>
            <a:off x="398463" y="690563"/>
            <a:ext cx="6156325" cy="3463925"/>
          </a:xfrm>
          <a:ln/>
        </p:spPr>
      </p:sp>
      <p:sp>
        <p:nvSpPr>
          <p:cNvPr id="12291" name="Rectangle 3"/>
          <p:cNvSpPr>
            <a:spLocks noGrp="1" noChangeArrowheads="1"/>
          </p:cNvSpPr>
          <p:nvPr>
            <p:ph type="body" idx="1"/>
          </p:nvPr>
        </p:nvSpPr>
        <p:spPr>
          <a:xfrm>
            <a:off x="695008" y="4387135"/>
            <a:ext cx="5560060" cy="4157838"/>
          </a:xfrm>
        </p:spPr>
        <p:txBody>
          <a:bodyPr/>
          <a:lstStyle/>
          <a:p>
            <a:endParaRPr lang="en-US" altLang="en-US" dirty="0"/>
          </a:p>
        </p:txBody>
      </p:sp>
    </p:spTree>
    <p:extLst>
      <p:ext uri="{BB962C8B-B14F-4D97-AF65-F5344CB8AC3E}">
        <p14:creationId xmlns:p14="http://schemas.microsoft.com/office/powerpoint/2010/main" val="567135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Downtown HNA</a:t>
            </a:r>
          </a:p>
        </p:txBody>
      </p:sp>
      <p:sp>
        <p:nvSpPr>
          <p:cNvPr id="4" name="Slide Number Placeholder 3"/>
          <p:cNvSpPr>
            <a:spLocks noGrp="1"/>
          </p:cNvSpPr>
          <p:nvPr>
            <p:ph type="sldNum" sz="quarter" idx="5"/>
          </p:nvPr>
        </p:nvSpPr>
        <p:spPr/>
        <p:txBody>
          <a:bodyPr/>
          <a:lstStyle/>
          <a:p>
            <a:fld id="{F491ADE2-C625-4512-8A09-81C11AC50F75}" type="slidenum">
              <a:rPr lang="en-US" smtClean="0"/>
              <a:t>28</a:t>
            </a:fld>
            <a:endParaRPr lang="en-US"/>
          </a:p>
        </p:txBody>
      </p:sp>
    </p:spTree>
    <p:extLst>
      <p:ext uri="{BB962C8B-B14F-4D97-AF65-F5344CB8AC3E}">
        <p14:creationId xmlns:p14="http://schemas.microsoft.com/office/powerpoint/2010/main" val="121131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29</a:t>
            </a:fld>
            <a:endParaRPr lang="en-US"/>
          </a:p>
        </p:txBody>
      </p:sp>
    </p:spTree>
    <p:extLst>
      <p:ext uri="{BB962C8B-B14F-4D97-AF65-F5344CB8AC3E}">
        <p14:creationId xmlns:p14="http://schemas.microsoft.com/office/powerpoint/2010/main" val="2161612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HUD data – from the President’s Budget request 2020</a:t>
            </a:r>
          </a:p>
          <a:p>
            <a:pPr rtl="0"/>
            <a:r>
              <a:rPr lang="en-US" dirty="0"/>
              <a:t>IRS data – from the Joint Committee on Taxation (JCT)’s estimates of foregone revenues</a:t>
            </a:r>
          </a:p>
        </p:txBody>
      </p:sp>
      <p:sp>
        <p:nvSpPr>
          <p:cNvPr id="4" name="Slide Number Placeholder 3"/>
          <p:cNvSpPr>
            <a:spLocks noGrp="1"/>
          </p:cNvSpPr>
          <p:nvPr>
            <p:ph type="sldNum" sz="quarter" idx="10"/>
          </p:nvPr>
        </p:nvSpPr>
        <p:spPr/>
        <p:txBody>
          <a:bodyPr/>
          <a:lstStyle/>
          <a:p>
            <a:fld id="{56D97306-5FC3-429E-BCF9-7811FE1D3E94}" type="slidenum">
              <a:rPr lang="en-US" smtClean="0"/>
              <a:t>30</a:t>
            </a:fld>
            <a:endParaRPr lang="en-US"/>
          </a:p>
        </p:txBody>
      </p:sp>
    </p:spTree>
    <p:extLst>
      <p:ext uri="{BB962C8B-B14F-4D97-AF65-F5344CB8AC3E}">
        <p14:creationId xmlns:p14="http://schemas.microsoft.com/office/powerpoint/2010/main" val="2226198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31</a:t>
            </a:fld>
            <a:endParaRPr lang="en-US"/>
          </a:p>
        </p:txBody>
      </p:sp>
    </p:spTree>
    <p:extLst>
      <p:ext uri="{BB962C8B-B14F-4D97-AF65-F5344CB8AC3E}">
        <p14:creationId xmlns:p14="http://schemas.microsoft.com/office/powerpoint/2010/main" val="1656607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32</a:t>
            </a:fld>
            <a:endParaRPr lang="en-US"/>
          </a:p>
        </p:txBody>
      </p:sp>
    </p:spTree>
    <p:extLst>
      <p:ext uri="{BB962C8B-B14F-4D97-AF65-F5344CB8AC3E}">
        <p14:creationId xmlns:p14="http://schemas.microsoft.com/office/powerpoint/2010/main" val="4279480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33</a:t>
            </a:fld>
            <a:endParaRPr lang="en-US"/>
          </a:p>
        </p:txBody>
      </p:sp>
    </p:spTree>
    <p:extLst>
      <p:ext uri="{BB962C8B-B14F-4D97-AF65-F5344CB8AC3E}">
        <p14:creationId xmlns:p14="http://schemas.microsoft.com/office/powerpoint/2010/main" val="231560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34</a:t>
            </a:fld>
            <a:endParaRPr lang="en-US"/>
          </a:p>
        </p:txBody>
      </p:sp>
    </p:spTree>
    <p:extLst>
      <p:ext uri="{BB962C8B-B14F-4D97-AF65-F5344CB8AC3E}">
        <p14:creationId xmlns:p14="http://schemas.microsoft.com/office/powerpoint/2010/main" val="4203002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35</a:t>
            </a:fld>
            <a:endParaRPr lang="en-US"/>
          </a:p>
        </p:txBody>
      </p:sp>
    </p:spTree>
    <p:extLst>
      <p:ext uri="{BB962C8B-B14F-4D97-AF65-F5344CB8AC3E}">
        <p14:creationId xmlns:p14="http://schemas.microsoft.com/office/powerpoint/2010/main" val="3587845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37</a:t>
            </a:fld>
            <a:endParaRPr lang="en-US"/>
          </a:p>
        </p:txBody>
      </p:sp>
    </p:spTree>
    <p:extLst>
      <p:ext uri="{BB962C8B-B14F-4D97-AF65-F5344CB8AC3E}">
        <p14:creationId xmlns:p14="http://schemas.microsoft.com/office/powerpoint/2010/main" val="179789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a:t>
            </a:fld>
            <a:endParaRPr lang="en-US"/>
          </a:p>
        </p:txBody>
      </p:sp>
    </p:spTree>
    <p:extLst>
      <p:ext uri="{BB962C8B-B14F-4D97-AF65-F5344CB8AC3E}">
        <p14:creationId xmlns:p14="http://schemas.microsoft.com/office/powerpoint/2010/main" val="1219011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39</a:t>
            </a:fld>
            <a:endParaRPr lang="en-US"/>
          </a:p>
        </p:txBody>
      </p:sp>
    </p:spTree>
    <p:extLst>
      <p:ext uri="{BB962C8B-B14F-4D97-AF65-F5344CB8AC3E}">
        <p14:creationId xmlns:p14="http://schemas.microsoft.com/office/powerpoint/2010/main" val="604546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40</a:t>
            </a:fld>
            <a:endParaRPr lang="en-US"/>
          </a:p>
        </p:txBody>
      </p:sp>
    </p:spTree>
    <p:extLst>
      <p:ext uri="{BB962C8B-B14F-4D97-AF65-F5344CB8AC3E}">
        <p14:creationId xmlns:p14="http://schemas.microsoft.com/office/powerpoint/2010/main" val="789785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41</a:t>
            </a:fld>
            <a:endParaRPr lang="en-US"/>
          </a:p>
        </p:txBody>
      </p:sp>
    </p:spTree>
    <p:extLst>
      <p:ext uri="{BB962C8B-B14F-4D97-AF65-F5344CB8AC3E}">
        <p14:creationId xmlns:p14="http://schemas.microsoft.com/office/powerpoint/2010/main" val="754489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42</a:t>
            </a:fld>
            <a:endParaRPr lang="en-US"/>
          </a:p>
        </p:txBody>
      </p:sp>
    </p:spTree>
    <p:extLst>
      <p:ext uri="{BB962C8B-B14F-4D97-AF65-F5344CB8AC3E}">
        <p14:creationId xmlns:p14="http://schemas.microsoft.com/office/powerpoint/2010/main" val="3323166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44</a:t>
            </a:fld>
            <a:endParaRPr lang="en-US"/>
          </a:p>
        </p:txBody>
      </p:sp>
    </p:spTree>
    <p:extLst>
      <p:ext uri="{BB962C8B-B14F-4D97-AF65-F5344CB8AC3E}">
        <p14:creationId xmlns:p14="http://schemas.microsoft.com/office/powerpoint/2010/main" val="1720746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45</a:t>
            </a:fld>
            <a:endParaRPr lang="en-US"/>
          </a:p>
        </p:txBody>
      </p:sp>
    </p:spTree>
    <p:extLst>
      <p:ext uri="{BB962C8B-B14F-4D97-AF65-F5344CB8AC3E}">
        <p14:creationId xmlns:p14="http://schemas.microsoft.com/office/powerpoint/2010/main" val="4289425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46</a:t>
            </a:fld>
            <a:endParaRPr lang="en-US"/>
          </a:p>
        </p:txBody>
      </p:sp>
    </p:spTree>
    <p:extLst>
      <p:ext uri="{BB962C8B-B14F-4D97-AF65-F5344CB8AC3E}">
        <p14:creationId xmlns:p14="http://schemas.microsoft.com/office/powerpoint/2010/main" val="3456097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47</a:t>
            </a:fld>
            <a:endParaRPr lang="en-US"/>
          </a:p>
        </p:txBody>
      </p:sp>
    </p:spTree>
    <p:extLst>
      <p:ext uri="{BB962C8B-B14F-4D97-AF65-F5344CB8AC3E}">
        <p14:creationId xmlns:p14="http://schemas.microsoft.com/office/powerpoint/2010/main" val="2451526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48</a:t>
            </a:fld>
            <a:endParaRPr lang="en-US"/>
          </a:p>
        </p:txBody>
      </p:sp>
    </p:spTree>
    <p:extLst>
      <p:ext uri="{BB962C8B-B14F-4D97-AF65-F5344CB8AC3E}">
        <p14:creationId xmlns:p14="http://schemas.microsoft.com/office/powerpoint/2010/main" val="1598767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49</a:t>
            </a:fld>
            <a:endParaRPr lang="en-US"/>
          </a:p>
        </p:txBody>
      </p:sp>
    </p:spTree>
    <p:extLst>
      <p:ext uri="{BB962C8B-B14F-4D97-AF65-F5344CB8AC3E}">
        <p14:creationId xmlns:p14="http://schemas.microsoft.com/office/powerpoint/2010/main" val="224785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7</a:t>
            </a:fld>
            <a:endParaRPr lang="en-US"/>
          </a:p>
        </p:txBody>
      </p:sp>
    </p:spTree>
    <p:extLst>
      <p:ext uri="{BB962C8B-B14F-4D97-AF65-F5344CB8AC3E}">
        <p14:creationId xmlns:p14="http://schemas.microsoft.com/office/powerpoint/2010/main" val="2245546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 HH, permanent </a:t>
            </a:r>
            <a:r>
              <a:rPr lang="en-US" dirty="0" err="1"/>
              <a:t>CofO</a:t>
            </a:r>
            <a:r>
              <a:rPr lang="en-US" dirty="0"/>
              <a:t> on hold due to bio-retention pond. Working on with contractor and city</a:t>
            </a:r>
          </a:p>
          <a:p>
            <a:r>
              <a:rPr lang="en-US" dirty="0"/>
              <a:t>Phase I &amp; II</a:t>
            </a:r>
          </a:p>
          <a:p>
            <a:r>
              <a:rPr lang="en-US" dirty="0"/>
              <a:t>30% AMI = 35/70</a:t>
            </a:r>
          </a:p>
          <a:p>
            <a:r>
              <a:rPr lang="en-US" dirty="0"/>
              <a:t>50% AMI = 8/70</a:t>
            </a:r>
          </a:p>
          <a:p>
            <a:r>
              <a:rPr lang="en-US" dirty="0"/>
              <a:t>60% AMI = 27/70</a:t>
            </a:r>
          </a:p>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50</a:t>
            </a:fld>
            <a:endParaRPr lang="en-US"/>
          </a:p>
        </p:txBody>
      </p:sp>
    </p:spTree>
    <p:extLst>
      <p:ext uri="{BB962C8B-B14F-4D97-AF65-F5344CB8AC3E}">
        <p14:creationId xmlns:p14="http://schemas.microsoft.com/office/powerpoint/2010/main" val="4042335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51</a:t>
            </a:fld>
            <a:endParaRPr lang="en-US"/>
          </a:p>
        </p:txBody>
      </p:sp>
    </p:spTree>
    <p:extLst>
      <p:ext uri="{BB962C8B-B14F-4D97-AF65-F5344CB8AC3E}">
        <p14:creationId xmlns:p14="http://schemas.microsoft.com/office/powerpoint/2010/main" val="3249369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stories</a:t>
            </a:r>
          </a:p>
          <a:p>
            <a:r>
              <a:rPr lang="en-US" dirty="0"/>
              <a:t>900% FAR</a:t>
            </a:r>
          </a:p>
          <a:p>
            <a:r>
              <a:rPr lang="en-US" dirty="0"/>
              <a:t>134 Class A bike spaces, 34 Class B</a:t>
            </a:r>
          </a:p>
          <a:p>
            <a:r>
              <a:rPr lang="en-US" dirty="0"/>
              <a:t>No parking</a:t>
            </a:r>
          </a:p>
        </p:txBody>
      </p:sp>
      <p:sp>
        <p:nvSpPr>
          <p:cNvPr id="4" name="Slide Number Placeholder 3"/>
          <p:cNvSpPr>
            <a:spLocks noGrp="1"/>
          </p:cNvSpPr>
          <p:nvPr>
            <p:ph type="sldNum" sz="quarter" idx="5"/>
          </p:nvPr>
        </p:nvSpPr>
        <p:spPr/>
        <p:txBody>
          <a:bodyPr/>
          <a:lstStyle/>
          <a:p>
            <a:fld id="{F491ADE2-C625-4512-8A09-81C11AC50F75}" type="slidenum">
              <a:rPr lang="en-US" smtClean="0"/>
              <a:t>54</a:t>
            </a:fld>
            <a:endParaRPr lang="en-US"/>
          </a:p>
        </p:txBody>
      </p:sp>
    </p:spTree>
    <p:extLst>
      <p:ext uri="{BB962C8B-B14F-4D97-AF65-F5344CB8AC3E}">
        <p14:creationId xmlns:p14="http://schemas.microsoft.com/office/powerpoint/2010/main" val="1411958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Zoning D2 (medium density)</a:t>
            </a:r>
          </a:p>
          <a:p>
            <a:r>
              <a:rPr lang="en-US" dirty="0"/>
              <a:t>Character overly district – Kerrytown</a:t>
            </a:r>
          </a:p>
          <a:p>
            <a:r>
              <a:rPr lang="en-US" dirty="0"/>
              <a:t>Lot 16,368 SF</a:t>
            </a:r>
          </a:p>
          <a:p>
            <a:r>
              <a:rPr lang="en-US" dirty="0"/>
              <a:t>FAR 200% or 400% if planned affordable project with housing premium</a:t>
            </a:r>
          </a:p>
          <a:p>
            <a:r>
              <a:rPr lang="en-US" dirty="0"/>
              <a:t>Mx Height 60 feet or 69 feet with affordable housing premium</a:t>
            </a:r>
          </a:p>
          <a:p>
            <a:r>
              <a:rPr lang="en-US" dirty="0" err="1"/>
              <a:t>Streetwall</a:t>
            </a:r>
            <a:r>
              <a:rPr lang="en-US" dirty="0"/>
              <a:t> – 2 stories minimum and 3 stories max.</a:t>
            </a:r>
          </a:p>
        </p:txBody>
      </p:sp>
      <p:sp>
        <p:nvSpPr>
          <p:cNvPr id="4" name="Slide Number Placeholder 3"/>
          <p:cNvSpPr>
            <a:spLocks noGrp="1"/>
          </p:cNvSpPr>
          <p:nvPr>
            <p:ph type="sldNum" sz="quarter" idx="5"/>
          </p:nvPr>
        </p:nvSpPr>
        <p:spPr/>
        <p:txBody>
          <a:bodyPr/>
          <a:lstStyle/>
          <a:p>
            <a:fld id="{F491ADE2-C625-4512-8A09-81C11AC50F75}" type="slidenum">
              <a:rPr lang="en-US" smtClean="0"/>
              <a:t>60</a:t>
            </a:fld>
            <a:endParaRPr lang="en-US"/>
          </a:p>
        </p:txBody>
      </p:sp>
    </p:spTree>
    <p:extLst>
      <p:ext uri="{BB962C8B-B14F-4D97-AF65-F5344CB8AC3E}">
        <p14:creationId xmlns:p14="http://schemas.microsoft.com/office/powerpoint/2010/main" val="3083843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Millage enormous benefit, but unable to keep up with the skyrocketing costs of construction – labor and materials. Even with the millage, we have 11 sources of funding plus our construction loan. Its getting harder and harder to fill the funding gap the lower the income target the development is. </a:t>
            </a:r>
          </a:p>
        </p:txBody>
      </p:sp>
      <p:sp>
        <p:nvSpPr>
          <p:cNvPr id="4" name="Slide Number Placeholder 3"/>
          <p:cNvSpPr>
            <a:spLocks noGrp="1"/>
          </p:cNvSpPr>
          <p:nvPr>
            <p:ph type="sldNum" sz="quarter" idx="5"/>
          </p:nvPr>
        </p:nvSpPr>
        <p:spPr/>
        <p:txBody>
          <a:bodyPr/>
          <a:lstStyle/>
          <a:p>
            <a:fld id="{F491ADE2-C625-4512-8A09-81C11AC50F75}" type="slidenum">
              <a:rPr lang="en-US" smtClean="0"/>
              <a:t>62</a:t>
            </a:fld>
            <a:endParaRPr lang="en-US"/>
          </a:p>
        </p:txBody>
      </p:sp>
    </p:spTree>
    <p:extLst>
      <p:ext uri="{BB962C8B-B14F-4D97-AF65-F5344CB8AC3E}">
        <p14:creationId xmlns:p14="http://schemas.microsoft.com/office/powerpoint/2010/main" val="3233287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200" b="1" dirty="0">
                <a:solidFill>
                  <a:schemeClr val="accent1">
                    <a:lumMod val="75000"/>
                  </a:schemeClr>
                </a:solidFill>
              </a:rPr>
              <a:t>ON-LINE RESPONSE – OBJECTIVES</a:t>
            </a:r>
          </a:p>
          <a:p>
            <a:pPr marL="0" indent="0">
              <a:buNone/>
            </a:pPr>
            <a:endParaRPr lang="en-US" sz="1200" dirty="0"/>
          </a:p>
          <a:p>
            <a:pPr marL="514350" indent="-514350">
              <a:buFont typeface="+mj-lt"/>
              <a:buAutoNum type="arabicParenR"/>
            </a:pPr>
            <a:r>
              <a:rPr lang="en-US" sz="1200" dirty="0"/>
              <a:t>Remediate any potential environmental contaminations</a:t>
            </a:r>
          </a:p>
          <a:p>
            <a:pPr marL="514350" indent="-514350">
              <a:buFont typeface="+mj-lt"/>
              <a:buAutoNum type="arabicParenR"/>
            </a:pPr>
            <a:r>
              <a:rPr lang="en-US" sz="1200" dirty="0"/>
              <a:t>Connect to the </a:t>
            </a:r>
            <a:r>
              <a:rPr lang="en-US" sz="1200" dirty="0" err="1"/>
              <a:t>Treeline</a:t>
            </a:r>
            <a:r>
              <a:rPr lang="en-US" sz="1200" dirty="0"/>
              <a:t> Trail </a:t>
            </a:r>
          </a:p>
          <a:p>
            <a:pPr marL="514350" indent="-514350">
              <a:buFont typeface="+mj-lt"/>
              <a:buAutoNum type="arabicParenR"/>
            </a:pPr>
            <a:r>
              <a:rPr lang="en-US" sz="1200" dirty="0"/>
              <a:t>Maximize affordable housing units for 60% AMI households on site</a:t>
            </a:r>
          </a:p>
          <a:p>
            <a:pPr marL="514350" indent="-514350">
              <a:buFont typeface="+mj-lt"/>
              <a:buAutoNum type="arabicParenR"/>
            </a:pPr>
            <a:r>
              <a:rPr lang="en-US" sz="1200" dirty="0"/>
              <a:t>Preserve Chimney Swift Habitat</a:t>
            </a:r>
          </a:p>
          <a:p>
            <a:pPr marL="514350" indent="-514350">
              <a:buFont typeface="+mj-lt"/>
              <a:buAutoNum type="arabicParenR"/>
            </a:pPr>
            <a:r>
              <a:rPr lang="en-US" sz="1200" dirty="0"/>
              <a:t>Provide additional uses (e.g. maker space, production space, office space, commercial space)</a:t>
            </a:r>
          </a:p>
          <a:p>
            <a:pPr marL="514350" indent="-514350">
              <a:buFont typeface="+mj-lt"/>
              <a:buAutoNum type="arabicParenR"/>
            </a:pPr>
            <a:r>
              <a:rPr lang="en-US" sz="1200" dirty="0"/>
              <a:t>Sell the property and use proceeds for affordable housing on another city-owned property</a:t>
            </a:r>
          </a:p>
          <a:p>
            <a:pPr marL="514350" indent="-514350">
              <a:buFont typeface="+mj-lt"/>
              <a:buAutoNum type="arabicParenR"/>
            </a:pPr>
            <a:r>
              <a:rPr lang="en-US" sz="1200" dirty="0"/>
              <a:t>Fit in with existing adjacent building heights and scales </a:t>
            </a:r>
          </a:p>
          <a:p>
            <a:pPr marL="514350" indent="-514350">
              <a:buFont typeface="+mj-lt"/>
              <a:buAutoNum type="arabicParenR"/>
            </a:pPr>
            <a:r>
              <a:rPr lang="en-US" sz="1200" dirty="0"/>
              <a:t>Maximize park space </a:t>
            </a:r>
          </a:p>
          <a:p>
            <a:pPr marL="514350" indent="-514350">
              <a:buFont typeface="+mj-lt"/>
              <a:buAutoNum type="arabicParenR"/>
            </a:pPr>
            <a:r>
              <a:rPr lang="en-US" sz="1200" dirty="0"/>
              <a:t>Fit in with existing setbacks along Washington Street </a:t>
            </a:r>
          </a:p>
          <a:p>
            <a:pPr marL="514350" indent="-514350">
              <a:buFont typeface="+mj-lt"/>
              <a:buAutoNum type="arabicParenR"/>
            </a:pPr>
            <a:r>
              <a:rPr lang="en-US" sz="1200" dirty="0"/>
              <a:t>Provide adequate buffer to adjacent single family housing </a:t>
            </a:r>
          </a:p>
          <a:p>
            <a:pPr marL="514350" indent="-514350">
              <a:buFont typeface="+mj-lt"/>
              <a:buAutoNum type="arabicParenR"/>
            </a:pPr>
            <a:r>
              <a:rPr lang="en-US" sz="1200" dirty="0"/>
              <a:t>Maximize market rate residential </a:t>
            </a:r>
          </a:p>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64</a:t>
            </a:fld>
            <a:endParaRPr lang="en-US"/>
          </a:p>
        </p:txBody>
      </p:sp>
    </p:spTree>
    <p:extLst>
      <p:ext uri="{BB962C8B-B14F-4D97-AF65-F5344CB8AC3E}">
        <p14:creationId xmlns:p14="http://schemas.microsoft.com/office/powerpoint/2010/main" val="1395459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68</a:t>
            </a:fld>
            <a:endParaRPr lang="en-US"/>
          </a:p>
        </p:txBody>
      </p:sp>
    </p:spTree>
    <p:extLst>
      <p:ext uri="{BB962C8B-B14F-4D97-AF65-F5344CB8AC3E}">
        <p14:creationId xmlns:p14="http://schemas.microsoft.com/office/powerpoint/2010/main" val="1107729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this site and W Washington. In addition to floodway/floodplain, EPA grant that demolished a building and EPA restricts redevelopment of any buildings from being developed in the floodway or floodplain</a:t>
            </a:r>
          </a:p>
        </p:txBody>
      </p:sp>
      <p:sp>
        <p:nvSpPr>
          <p:cNvPr id="4" name="Slide Number Placeholder 3"/>
          <p:cNvSpPr>
            <a:spLocks noGrp="1"/>
          </p:cNvSpPr>
          <p:nvPr>
            <p:ph type="sldNum" sz="quarter" idx="5"/>
          </p:nvPr>
        </p:nvSpPr>
        <p:spPr/>
        <p:txBody>
          <a:bodyPr/>
          <a:lstStyle/>
          <a:p>
            <a:fld id="{F491ADE2-C625-4512-8A09-81C11AC50F75}" type="slidenum">
              <a:rPr lang="en-US" smtClean="0"/>
              <a:t>69</a:t>
            </a:fld>
            <a:endParaRPr lang="en-US"/>
          </a:p>
        </p:txBody>
      </p:sp>
    </p:spTree>
    <p:extLst>
      <p:ext uri="{BB962C8B-B14F-4D97-AF65-F5344CB8AC3E}">
        <p14:creationId xmlns:p14="http://schemas.microsoft.com/office/powerpoint/2010/main" val="3075668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800" b="1" dirty="0">
                <a:solidFill>
                  <a:schemeClr val="accent1">
                    <a:lumMod val="75000"/>
                  </a:schemeClr>
                </a:solidFill>
              </a:rPr>
              <a:t>ON-LINE RESPONSE – OBJECTIVES</a:t>
            </a:r>
          </a:p>
          <a:p>
            <a:endParaRPr lang="en-US" sz="1800" dirty="0"/>
          </a:p>
          <a:p>
            <a:pPr marL="761289" indent="-761289">
              <a:buFont typeface="+mj-lt"/>
              <a:buAutoNum type="arabicParenR"/>
            </a:pPr>
            <a:r>
              <a:rPr lang="en-US" sz="1800" dirty="0"/>
              <a:t>Remediate any potential environmental contaminations</a:t>
            </a:r>
          </a:p>
          <a:p>
            <a:pPr marL="761289" indent="-761289">
              <a:buFont typeface="+mj-lt"/>
              <a:buAutoNum type="arabicParenR"/>
            </a:pPr>
            <a:r>
              <a:rPr lang="en-US" sz="1800" dirty="0"/>
              <a:t>Connect to the </a:t>
            </a:r>
            <a:r>
              <a:rPr lang="en-US" sz="1800" dirty="0" err="1"/>
              <a:t>Treeline</a:t>
            </a:r>
            <a:r>
              <a:rPr lang="en-US" sz="1800" dirty="0"/>
              <a:t> Trail </a:t>
            </a:r>
          </a:p>
          <a:p>
            <a:pPr marL="761289" indent="-761289">
              <a:buFont typeface="+mj-lt"/>
              <a:buAutoNum type="arabicParenR"/>
            </a:pPr>
            <a:r>
              <a:rPr lang="en-US" sz="1800" dirty="0"/>
              <a:t>Maximize affordable housing units for 60% AMI households on site</a:t>
            </a:r>
          </a:p>
          <a:p>
            <a:pPr marL="761289" indent="-761289">
              <a:buFont typeface="+mj-lt"/>
              <a:buAutoNum type="arabicParenR"/>
            </a:pPr>
            <a:r>
              <a:rPr lang="en-US" sz="1800" dirty="0"/>
              <a:t>Preserve Chimney Swift Habitat</a:t>
            </a:r>
          </a:p>
          <a:p>
            <a:pPr marL="761289" indent="-761289">
              <a:buFont typeface="+mj-lt"/>
              <a:buAutoNum type="arabicParenR"/>
            </a:pPr>
            <a:r>
              <a:rPr lang="en-US" sz="1800" dirty="0"/>
              <a:t>Provide additional uses (e.g. maker space, production space, office space, commercial space)</a:t>
            </a:r>
          </a:p>
          <a:p>
            <a:pPr marL="761289" indent="-761289">
              <a:buFont typeface="+mj-lt"/>
              <a:buAutoNum type="arabicParenR"/>
            </a:pPr>
            <a:r>
              <a:rPr lang="en-US" sz="1800" dirty="0"/>
              <a:t>Sell the property and use proceeds for affordable housing on another city-owned property</a:t>
            </a:r>
          </a:p>
          <a:p>
            <a:pPr marL="761289" indent="-761289">
              <a:buFont typeface="+mj-lt"/>
              <a:buAutoNum type="arabicParenR"/>
            </a:pPr>
            <a:r>
              <a:rPr lang="en-US" sz="1800" dirty="0"/>
              <a:t>Fit in with existing adjacent building heights and scales </a:t>
            </a:r>
          </a:p>
          <a:p>
            <a:pPr marL="761289" indent="-761289">
              <a:buFont typeface="+mj-lt"/>
              <a:buAutoNum type="arabicParenR"/>
            </a:pPr>
            <a:r>
              <a:rPr lang="en-US" sz="1800" dirty="0"/>
              <a:t>Maximize park space </a:t>
            </a:r>
          </a:p>
          <a:p>
            <a:pPr marL="761289" indent="-761289">
              <a:buFont typeface="+mj-lt"/>
              <a:buAutoNum type="arabicParenR"/>
            </a:pPr>
            <a:r>
              <a:rPr lang="en-US" sz="1800" dirty="0"/>
              <a:t>Fit in with existing setbacks along Washington Street </a:t>
            </a:r>
          </a:p>
          <a:p>
            <a:pPr marL="761289" indent="-761289">
              <a:buFont typeface="+mj-lt"/>
              <a:buAutoNum type="arabicParenR"/>
            </a:pPr>
            <a:r>
              <a:rPr lang="en-US" sz="1800" dirty="0"/>
              <a:t>Provide adequate buffer to adjacent single family housing </a:t>
            </a:r>
          </a:p>
          <a:p>
            <a:pPr marL="761289" indent="-761289">
              <a:buFont typeface="+mj-lt"/>
              <a:buAutoNum type="arabicParenR"/>
            </a:pPr>
            <a:r>
              <a:rPr lang="en-US" sz="1800" dirty="0"/>
              <a:t>Maximize market rate residential </a:t>
            </a:r>
          </a:p>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70</a:t>
            </a:fld>
            <a:endParaRPr lang="en-US"/>
          </a:p>
        </p:txBody>
      </p:sp>
    </p:spTree>
    <p:extLst>
      <p:ext uri="{BB962C8B-B14F-4D97-AF65-F5344CB8AC3E}">
        <p14:creationId xmlns:p14="http://schemas.microsoft.com/office/powerpoint/2010/main" val="139545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townhomes and 3-4 story building as well as reuse of existing building. May need to temporarily relocated AAHC staff there while 2000 S. Industrial developed</a:t>
            </a:r>
          </a:p>
        </p:txBody>
      </p:sp>
      <p:sp>
        <p:nvSpPr>
          <p:cNvPr id="4" name="Slide Number Placeholder 3"/>
          <p:cNvSpPr>
            <a:spLocks noGrp="1"/>
          </p:cNvSpPr>
          <p:nvPr>
            <p:ph type="sldNum" sz="quarter" idx="10"/>
          </p:nvPr>
        </p:nvSpPr>
        <p:spPr/>
        <p:txBody>
          <a:bodyPr/>
          <a:lstStyle/>
          <a:p>
            <a:fld id="{F491ADE2-C625-4512-8A09-81C11AC50F75}" type="slidenum">
              <a:rPr lang="en-US" smtClean="0"/>
              <a:t>74</a:t>
            </a:fld>
            <a:endParaRPr lang="en-US"/>
          </a:p>
        </p:txBody>
      </p:sp>
    </p:spTree>
    <p:extLst>
      <p:ext uri="{BB962C8B-B14F-4D97-AF65-F5344CB8AC3E}">
        <p14:creationId xmlns:p14="http://schemas.microsoft.com/office/powerpoint/2010/main" val="125042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9</a:t>
            </a:fld>
            <a:endParaRPr lang="en-US"/>
          </a:p>
        </p:txBody>
      </p:sp>
    </p:spTree>
    <p:extLst>
      <p:ext uri="{BB962C8B-B14F-4D97-AF65-F5344CB8AC3E}">
        <p14:creationId xmlns:p14="http://schemas.microsoft.com/office/powerpoint/2010/main" val="261123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gas tanks, bathrooms, electric vehicle charging stations, warehouses and AAHC office and maintenance facilities. Clerks office identified a need for additional storage and meeting space for election ballot counting as example.</a:t>
            </a:r>
          </a:p>
        </p:txBody>
      </p:sp>
      <p:sp>
        <p:nvSpPr>
          <p:cNvPr id="4" name="Slide Number Placeholder 3"/>
          <p:cNvSpPr>
            <a:spLocks noGrp="1"/>
          </p:cNvSpPr>
          <p:nvPr>
            <p:ph type="sldNum" sz="quarter" idx="10"/>
          </p:nvPr>
        </p:nvSpPr>
        <p:spPr/>
        <p:txBody>
          <a:bodyPr/>
          <a:lstStyle/>
          <a:p>
            <a:fld id="{F491ADE2-C625-4512-8A09-81C11AC50F75}" type="slidenum">
              <a:rPr lang="en-US" smtClean="0"/>
              <a:t>75</a:t>
            </a:fld>
            <a:endParaRPr lang="en-US"/>
          </a:p>
        </p:txBody>
      </p:sp>
    </p:spTree>
    <p:extLst>
      <p:ext uri="{BB962C8B-B14F-4D97-AF65-F5344CB8AC3E}">
        <p14:creationId xmlns:p14="http://schemas.microsoft.com/office/powerpoint/2010/main" val="3601649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79</a:t>
            </a:fld>
            <a:endParaRPr lang="en-US"/>
          </a:p>
        </p:txBody>
      </p:sp>
    </p:spTree>
    <p:extLst>
      <p:ext uri="{BB962C8B-B14F-4D97-AF65-F5344CB8AC3E}">
        <p14:creationId xmlns:p14="http://schemas.microsoft.com/office/powerpoint/2010/main" val="1611406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81</a:t>
            </a:fld>
            <a:endParaRPr lang="en-US"/>
          </a:p>
        </p:txBody>
      </p:sp>
    </p:spTree>
    <p:extLst>
      <p:ext uri="{BB962C8B-B14F-4D97-AF65-F5344CB8AC3E}">
        <p14:creationId xmlns:p14="http://schemas.microsoft.com/office/powerpoint/2010/main" val="2564781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82</a:t>
            </a:fld>
            <a:endParaRPr lang="en-US"/>
          </a:p>
        </p:txBody>
      </p:sp>
    </p:spTree>
    <p:extLst>
      <p:ext uri="{BB962C8B-B14F-4D97-AF65-F5344CB8AC3E}">
        <p14:creationId xmlns:p14="http://schemas.microsoft.com/office/powerpoint/2010/main" val="492133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83</a:t>
            </a:fld>
            <a:endParaRPr lang="en-US"/>
          </a:p>
        </p:txBody>
      </p:sp>
    </p:spTree>
    <p:extLst>
      <p:ext uri="{BB962C8B-B14F-4D97-AF65-F5344CB8AC3E}">
        <p14:creationId xmlns:p14="http://schemas.microsoft.com/office/powerpoint/2010/main" val="8282540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ADE2-C625-4512-8A09-81C11AC50F75}" type="slidenum">
              <a:rPr lang="en-US" smtClean="0"/>
              <a:t>84</a:t>
            </a:fld>
            <a:endParaRPr lang="en-US"/>
          </a:p>
        </p:txBody>
      </p:sp>
    </p:spTree>
    <p:extLst>
      <p:ext uri="{BB962C8B-B14F-4D97-AF65-F5344CB8AC3E}">
        <p14:creationId xmlns:p14="http://schemas.microsoft.com/office/powerpoint/2010/main" val="1142575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1ADE2-C625-4512-8A09-81C11AC50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49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2021 $106,600</a:t>
            </a:r>
          </a:p>
        </p:txBody>
      </p:sp>
      <p:sp>
        <p:nvSpPr>
          <p:cNvPr id="4" name="Slide Number Placeholder 3"/>
          <p:cNvSpPr>
            <a:spLocks noGrp="1"/>
          </p:cNvSpPr>
          <p:nvPr>
            <p:ph type="sldNum" sz="quarter" idx="10"/>
          </p:nvPr>
        </p:nvSpPr>
        <p:spPr/>
        <p:txBody>
          <a:bodyPr/>
          <a:lstStyle/>
          <a:p>
            <a:fld id="{56D97306-5FC3-429E-BCF9-7811FE1D3E94}" type="slidenum">
              <a:rPr lang="en-US" smtClean="0"/>
              <a:t>11</a:t>
            </a:fld>
            <a:endParaRPr lang="en-US"/>
          </a:p>
        </p:txBody>
      </p:sp>
    </p:spTree>
    <p:extLst>
      <p:ext uri="{BB962C8B-B14F-4D97-AF65-F5344CB8AC3E}">
        <p14:creationId xmlns:p14="http://schemas.microsoft.com/office/powerpoint/2010/main" val="492816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MSHDA LIHTC</a:t>
            </a:r>
          </a:p>
        </p:txBody>
      </p:sp>
      <p:sp>
        <p:nvSpPr>
          <p:cNvPr id="4" name="Slide Number Placeholder 3"/>
          <p:cNvSpPr>
            <a:spLocks noGrp="1"/>
          </p:cNvSpPr>
          <p:nvPr>
            <p:ph type="sldNum" sz="quarter" idx="10"/>
          </p:nvPr>
        </p:nvSpPr>
        <p:spPr/>
        <p:txBody>
          <a:bodyPr/>
          <a:lstStyle/>
          <a:p>
            <a:fld id="{56D97306-5FC3-429E-BCF9-7811FE1D3E94}" type="slidenum">
              <a:rPr lang="en-US" smtClean="0"/>
              <a:t>12</a:t>
            </a:fld>
            <a:endParaRPr lang="en-US"/>
          </a:p>
        </p:txBody>
      </p:sp>
    </p:spTree>
    <p:extLst>
      <p:ext uri="{BB962C8B-B14F-4D97-AF65-F5344CB8AC3E}">
        <p14:creationId xmlns:p14="http://schemas.microsoft.com/office/powerpoint/2010/main" val="41602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TC</a:t>
            </a:r>
            <a:endParaRPr lang="en-US" dirty="0"/>
          </a:p>
          <a:p>
            <a:endParaRPr lang="en-US" dirty="0">
              <a:cs typeface="Calibri"/>
            </a:endParaRPr>
          </a:p>
          <a:p>
            <a:pPr marL="285750" indent="-285750">
              <a:buFont typeface="Arial"/>
              <a:buChar char="•"/>
            </a:pPr>
            <a:r>
              <a:rPr lang="en-US" dirty="0"/>
              <a:t>This graph shows all of the County's housing stock – both rental and owner-occupied – year over year from 2012 to 2021.  During this 9-year span, the County gained an additional 10,226 housing units.  </a:t>
            </a:r>
            <a:endParaRPr lang="en-US" dirty="0">
              <a:cs typeface="Calibri"/>
            </a:endParaRPr>
          </a:p>
          <a:p>
            <a:endParaRPr lang="en-US" dirty="0">
              <a:cs typeface="Calibri"/>
            </a:endParaRPr>
          </a:p>
          <a:p>
            <a:pPr marL="285750" indent="-285750">
              <a:buFont typeface="Arial"/>
              <a:buChar char="•"/>
            </a:pPr>
            <a:r>
              <a:rPr lang="en-US" dirty="0"/>
              <a:t>The small blue segment shows vacant housing units in the County, which in 2021 was only 8,827 units -- which represents only 6% of the total housing stock that year.  </a:t>
            </a:r>
          </a:p>
          <a:p>
            <a:pPr marL="285750" indent="-285750">
              <a:buFont typeface="Arial"/>
              <a:buChar char="•"/>
            </a:pPr>
            <a:r>
              <a:rPr lang="en-US" dirty="0"/>
              <a:t>Median rent was $921 in 2012 and rose to $1,225 by 2021 – a 33% increase over a 9- year period.  </a:t>
            </a:r>
            <a:endParaRPr lang="en-US" dirty="0">
              <a:cs typeface="Calibri"/>
            </a:endParaRPr>
          </a:p>
          <a:p>
            <a:r>
              <a:rPr lang="en-US" dirty="0"/>
              <a:t> </a:t>
            </a:r>
            <a:endParaRPr lang="en-US" dirty="0">
              <a:cs typeface="Calibri"/>
            </a:endParaRPr>
          </a:p>
          <a:p>
            <a:pPr marL="285750" indent="-285750">
              <a:buFont typeface="Arial"/>
              <a:buChar char="•"/>
            </a:pPr>
            <a:r>
              <a:rPr lang="en-US" dirty="0"/>
              <a:t>The yellow line running horizontal toward the bottom of the graph shows the # of affordable rental units in the County from 2016 through 2021, pulling from the Affordable Housing Dashboard that was launched at OCED in 2015 to track progress against the goals set by the County's 2015 Housing Affordability and Economic Equity Analysis.  </a:t>
            </a:r>
            <a:endParaRPr lang="en-US" dirty="0">
              <a:cs typeface="Calibri"/>
            </a:endParaRPr>
          </a:p>
          <a:p>
            <a:r>
              <a:rPr lang="en-US" dirty="0"/>
              <a:t> </a:t>
            </a:r>
            <a:endParaRPr lang="en-US" dirty="0">
              <a:cs typeface="Calibri"/>
            </a:endParaRPr>
          </a:p>
          <a:p>
            <a:pPr marL="285750" indent="-285750">
              <a:buFont typeface="Arial"/>
              <a:buChar char="•"/>
            </a:pPr>
            <a:r>
              <a:rPr lang="en-US" dirty="0"/>
              <a:t>Affordable is defined here (and on the affordable housing dashboard) as income and rent restricted for households with incomes at or below 60% of Area Median Income. </a:t>
            </a:r>
            <a:endParaRPr lang="en-US" dirty="0">
              <a:cs typeface="Calibri"/>
            </a:endParaRPr>
          </a:p>
          <a:p>
            <a:r>
              <a:rPr lang="en-US" dirty="0"/>
              <a:t> </a:t>
            </a:r>
            <a:endParaRPr lang="en-US" dirty="0">
              <a:cs typeface="Calibri"/>
            </a:endParaRPr>
          </a:p>
          <a:p>
            <a:pPr marL="285750" indent="-285750">
              <a:buFont typeface="Arial"/>
              <a:buChar char="•"/>
            </a:pPr>
            <a:r>
              <a:rPr lang="en-US" dirty="0"/>
              <a:t>The number of affordable units in Washtenaw  has decreased by a net of 758 units; because while </a:t>
            </a:r>
            <a:r>
              <a:rPr lang="en-US" dirty="0" err="1"/>
              <a:t>while</a:t>
            </a:r>
            <a:r>
              <a:rPr lang="en-US" dirty="0"/>
              <a:t> we’ve had 233 new affordable units come online since 2015, during this same time span we have </a:t>
            </a:r>
            <a:r>
              <a:rPr lang="en-US" u="sng" dirty="0"/>
              <a:t>lost </a:t>
            </a:r>
            <a:r>
              <a:rPr lang="en-US" dirty="0"/>
              <a:t>991 units that have converted to market rate.</a:t>
            </a:r>
            <a:endParaRPr lang="en-US" dirty="0">
              <a:cs typeface="Calibri"/>
            </a:endParaRPr>
          </a:p>
          <a:p>
            <a:r>
              <a:rPr lang="en-US" dirty="0"/>
              <a:t> </a:t>
            </a:r>
            <a:endParaRPr lang="en-US" dirty="0">
              <a:cs typeface="Calibri"/>
            </a:endParaRPr>
          </a:p>
          <a:p>
            <a:pPr marL="285750" indent="-285750">
              <a:buFont typeface="Arial"/>
              <a:buChar char="•"/>
            </a:pPr>
            <a:r>
              <a:rPr lang="en-US" dirty="0"/>
              <a:t>In 2021 – we had around 4,554 affordable units, which makes up  just under 3% of the County’s total housing units.  </a:t>
            </a:r>
            <a:endParaRPr lang="en-US" dirty="0">
              <a:cs typeface="Calibri"/>
            </a:endParaRPr>
          </a:p>
          <a:p>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to Affordable Housing Dashboard: </a:t>
            </a:r>
            <a:r>
              <a:rPr lang="en-US" sz="1200" u="sng" dirty="0">
                <a:solidFill>
                  <a:srgbClr val="000000"/>
                </a:solidFill>
                <a:effectLst/>
                <a:latin typeface="Calibri"/>
                <a:ea typeface="Times New Roman" panose="02020603050405020304" pitchFamily="18" charset="0"/>
                <a:cs typeface="Calibri"/>
                <a:hlinkClick r:id="rId3"/>
              </a:rPr>
              <a:t>https://www.arcgis.com/apps/dashboards/bf43a42c68ec45539908236f6c63e35b</a:t>
            </a:r>
            <a:endParaRPr lang="en-US" sz="1200" u="sng" dirty="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rgbClr val="000000"/>
              </a:solidFill>
              <a:effectLst/>
              <a:latin typeface="Calibri" panose="020F0502020204030204" pitchFamily="34" charset="0"/>
              <a:ea typeface="Calibri" panose="020F0502020204030204" pitchFamily="34" charset="0"/>
            </a:endParaRPr>
          </a:p>
          <a:p>
            <a:pPr>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9444D8D3-3149-4129-9846-1F914F444A7B}" type="slidenum">
              <a:rPr lang="en-US" smtClean="0"/>
              <a:t>14</a:t>
            </a:fld>
            <a:endParaRPr lang="en-US"/>
          </a:p>
        </p:txBody>
      </p:sp>
    </p:spTree>
    <p:extLst>
      <p:ext uri="{BB962C8B-B14F-4D97-AF65-F5344CB8AC3E}">
        <p14:creationId xmlns:p14="http://schemas.microsoft.com/office/powerpoint/2010/main" val="3131113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To mitigate rising costs, the U.S. Housing of Urban Development recently upped fair market rents by 10.3% in Michigan.</a:t>
            </a:r>
          </a:p>
          <a:p>
            <a:pPr fontAlgn="base"/>
            <a:r>
              <a:rPr lang="en-US" sz="1200" b="0" i="0" kern="1200" dirty="0">
                <a:solidFill>
                  <a:schemeClr val="tx1"/>
                </a:solidFill>
                <a:effectLst/>
                <a:latin typeface="+mn-lt"/>
                <a:ea typeface="+mn-ea"/>
                <a:cs typeface="+mn-cs"/>
              </a:rPr>
              <a:t>In comparison, fair market rents typically go up 4% every year.</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No FMRs in 1984.</a:t>
            </a:r>
          </a:p>
        </p:txBody>
      </p:sp>
      <p:sp>
        <p:nvSpPr>
          <p:cNvPr id="4" name="Slide Number Placeholder 3"/>
          <p:cNvSpPr>
            <a:spLocks noGrp="1"/>
          </p:cNvSpPr>
          <p:nvPr>
            <p:ph type="sldNum" sz="quarter" idx="10"/>
          </p:nvPr>
        </p:nvSpPr>
        <p:spPr/>
        <p:txBody>
          <a:bodyPr/>
          <a:lstStyle/>
          <a:p>
            <a:fld id="{F491ADE2-C625-4512-8A09-81C11AC50F75}" type="slidenum">
              <a:rPr lang="en-US" smtClean="0"/>
              <a:t>15</a:t>
            </a:fld>
            <a:endParaRPr lang="en-US"/>
          </a:p>
        </p:txBody>
      </p:sp>
    </p:spTree>
    <p:extLst>
      <p:ext uri="{BB962C8B-B14F-4D97-AF65-F5344CB8AC3E}">
        <p14:creationId xmlns:p14="http://schemas.microsoft.com/office/powerpoint/2010/main" val="3009778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49148D-AEAE-42DB-A76E-DCFCAE3551F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737582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62156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02379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7"/>
          <p:cNvSpPr>
            <a:spLocks noGrp="1"/>
          </p:cNvSpPr>
          <p:nvPr>
            <p:ph type="pic" sz="quarter" idx="11"/>
          </p:nvPr>
        </p:nvSpPr>
        <p:spPr>
          <a:xfrm>
            <a:off x="-1" y="-1"/>
            <a:ext cx="6105525" cy="6334125"/>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Tree>
    <p:extLst>
      <p:ext uri="{BB962C8B-B14F-4D97-AF65-F5344CB8AC3E}">
        <p14:creationId xmlns:p14="http://schemas.microsoft.com/office/powerpoint/2010/main" val="61020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Picture Placeholder 7"/>
          <p:cNvSpPr>
            <a:spLocks noGrp="1"/>
          </p:cNvSpPr>
          <p:nvPr>
            <p:ph type="pic" sz="quarter" idx="11"/>
          </p:nvPr>
        </p:nvSpPr>
        <p:spPr>
          <a:xfrm>
            <a:off x="761999" y="2124072"/>
            <a:ext cx="2952751" cy="2952751"/>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
        <p:nvSpPr>
          <p:cNvPr id="3" name="Picture Placeholder 7"/>
          <p:cNvSpPr>
            <a:spLocks noGrp="1"/>
          </p:cNvSpPr>
          <p:nvPr>
            <p:ph type="pic" sz="quarter" idx="12"/>
          </p:nvPr>
        </p:nvSpPr>
        <p:spPr>
          <a:xfrm>
            <a:off x="4648199" y="2124072"/>
            <a:ext cx="2952751" cy="2952751"/>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
        <p:nvSpPr>
          <p:cNvPr id="4" name="Picture Placeholder 7"/>
          <p:cNvSpPr>
            <a:spLocks noGrp="1"/>
          </p:cNvSpPr>
          <p:nvPr>
            <p:ph type="pic" sz="quarter" idx="13"/>
          </p:nvPr>
        </p:nvSpPr>
        <p:spPr>
          <a:xfrm>
            <a:off x="8534399" y="2124072"/>
            <a:ext cx="2952751" cy="2952751"/>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Tree>
    <p:extLst>
      <p:ext uri="{BB962C8B-B14F-4D97-AF65-F5344CB8AC3E}">
        <p14:creationId xmlns:p14="http://schemas.microsoft.com/office/powerpoint/2010/main" val="245502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53396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49148D-AEAE-42DB-A76E-DCFCAE3551F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411316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49148D-AEAE-42DB-A76E-DCFCAE3551F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391038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49148D-AEAE-42DB-A76E-DCFCAE3551F6}"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285489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49148D-AEAE-42DB-A76E-DCFCAE3551F6}"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63164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9148D-AEAE-42DB-A76E-DCFCAE3551F6}"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27464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9148D-AEAE-42DB-A76E-DCFCAE3551F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285195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9148D-AEAE-42DB-A76E-DCFCAE3551F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28373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9148D-AEAE-42DB-A76E-DCFCAE3551F6}"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E9F74-045A-48FC-B9BF-6200E59ED1BF}" type="slidenum">
              <a:rPr lang="en-US" smtClean="0"/>
              <a:t>‹#›</a:t>
            </a:fld>
            <a:endParaRPr lang="en-US"/>
          </a:p>
        </p:txBody>
      </p:sp>
    </p:spTree>
    <p:extLst>
      <p:ext uri="{BB962C8B-B14F-4D97-AF65-F5344CB8AC3E}">
        <p14:creationId xmlns:p14="http://schemas.microsoft.com/office/powerpoint/2010/main" val="13316235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3503" y="287571"/>
            <a:ext cx="3657600" cy="2764155"/>
          </a:xfrm>
        </p:spPr>
        <p:txBody>
          <a:bodyPr/>
          <a:lstStyle/>
          <a:p>
            <a:pPr algn="ctr"/>
            <a:r>
              <a:rPr lang="en-US" dirty="0">
                <a:latin typeface="Berlin Sans FB Demi" panose="020E0802020502020306" pitchFamily="34" charset="0"/>
              </a:rPr>
              <a:t>Ann Arbor </a:t>
            </a:r>
            <a:r>
              <a:rPr lang="en-US">
                <a:latin typeface="Berlin Sans FB Demi" panose="020E0802020502020306" pitchFamily="34" charset="0"/>
              </a:rPr>
              <a:t>Housing Commission</a:t>
            </a:r>
            <a:endParaRPr lang="en-US" dirty="0">
              <a:latin typeface="Berlin Sans FB Demi" panose="020E0802020502020306"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3263503" cy="435133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10400" y="-252412"/>
            <a:ext cx="5181600" cy="3886200"/>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39296"/>
            <a:ext cx="12192000" cy="3604915"/>
          </a:xfrm>
          <a:prstGeom prst="rect">
            <a:avLst/>
          </a:prstGeom>
        </p:spPr>
      </p:pic>
    </p:spTree>
    <p:extLst>
      <p:ext uri="{BB962C8B-B14F-4D97-AF65-F5344CB8AC3E}">
        <p14:creationId xmlns:p14="http://schemas.microsoft.com/office/powerpoint/2010/main" val="2134585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1122362"/>
            <a:ext cx="9144000" cy="3368357"/>
          </a:xfrm>
        </p:spPr>
        <p:txBody>
          <a:bodyPr>
            <a:normAutofit fontScale="90000"/>
          </a:bodyPr>
          <a:lstStyle/>
          <a:p>
            <a:r>
              <a:rPr lang="en-US" dirty="0"/>
              <a:t>How are low-income residents impacted by the City of Ann Arbor’s Housing Market?</a:t>
            </a:r>
          </a:p>
        </p:txBody>
      </p:sp>
    </p:spTree>
    <p:extLst>
      <p:ext uri="{BB962C8B-B14F-4D97-AF65-F5344CB8AC3E}">
        <p14:creationId xmlns:p14="http://schemas.microsoft.com/office/powerpoint/2010/main" val="3173432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47" y="0"/>
            <a:ext cx="11352062" cy="1325563"/>
          </a:xfrm>
        </p:spPr>
        <p:txBody>
          <a:bodyPr/>
          <a:lstStyle/>
          <a:p>
            <a:pPr algn="ctr"/>
            <a:r>
              <a:rPr lang="en-US" b="1" dirty="0">
                <a:solidFill>
                  <a:schemeClr val="accent1">
                    <a:lumMod val="75000"/>
                  </a:schemeClr>
                </a:solidFill>
                <a:latin typeface="PT Sans"/>
              </a:rPr>
              <a:t>2024 Ann Arbor Area Median Income</a:t>
            </a:r>
          </a:p>
        </p:txBody>
      </p:sp>
      <p:sp>
        <p:nvSpPr>
          <p:cNvPr id="7" name="Slide Number Placeholder 6"/>
          <p:cNvSpPr>
            <a:spLocks noGrp="1"/>
          </p:cNvSpPr>
          <p:nvPr>
            <p:ph type="sldNum" sz="quarter" idx="12"/>
          </p:nvPr>
        </p:nvSpPr>
        <p:spPr/>
        <p:txBody>
          <a:bodyPr/>
          <a:lstStyle/>
          <a:p>
            <a:fld id="{B0D84AA5-A732-4BF0-B22A-9EAA277D4E56}" type="slidenum">
              <a:rPr lang="en-US" smtClean="0"/>
              <a:t>11</a:t>
            </a:fld>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701473180"/>
              </p:ext>
            </p:extLst>
          </p:nvPr>
        </p:nvGraphicFramePr>
        <p:xfrm>
          <a:off x="312049" y="1119372"/>
          <a:ext cx="11352060" cy="4577544"/>
        </p:xfrm>
        <a:graphic>
          <a:graphicData uri="http://schemas.openxmlformats.org/drawingml/2006/table">
            <a:tbl>
              <a:tblPr firstRow="1" bandRow="1">
                <a:tableStyleId>{5C22544A-7EE6-4342-B048-85BDC9FD1C3A}</a:tableStyleId>
              </a:tblPr>
              <a:tblGrid>
                <a:gridCol w="2630656">
                  <a:extLst>
                    <a:ext uri="{9D8B030D-6E8A-4147-A177-3AD203B41FA5}">
                      <a16:colId xmlns:a16="http://schemas.microsoft.com/office/drawing/2014/main" val="1925567690"/>
                    </a:ext>
                  </a:extLst>
                </a:gridCol>
                <a:gridCol w="1712422">
                  <a:extLst>
                    <a:ext uri="{9D8B030D-6E8A-4147-A177-3AD203B41FA5}">
                      <a16:colId xmlns:a16="http://schemas.microsoft.com/office/drawing/2014/main" val="2752898771"/>
                    </a:ext>
                  </a:extLst>
                </a:gridCol>
                <a:gridCol w="1645920">
                  <a:extLst>
                    <a:ext uri="{9D8B030D-6E8A-4147-A177-3AD203B41FA5}">
                      <a16:colId xmlns:a16="http://schemas.microsoft.com/office/drawing/2014/main" val="1871176253"/>
                    </a:ext>
                  </a:extLst>
                </a:gridCol>
                <a:gridCol w="1762298">
                  <a:extLst>
                    <a:ext uri="{9D8B030D-6E8A-4147-A177-3AD203B41FA5}">
                      <a16:colId xmlns:a16="http://schemas.microsoft.com/office/drawing/2014/main" val="3005398157"/>
                    </a:ext>
                  </a:extLst>
                </a:gridCol>
                <a:gridCol w="1762299">
                  <a:extLst>
                    <a:ext uri="{9D8B030D-6E8A-4147-A177-3AD203B41FA5}">
                      <a16:colId xmlns:a16="http://schemas.microsoft.com/office/drawing/2014/main" val="59847727"/>
                    </a:ext>
                  </a:extLst>
                </a:gridCol>
                <a:gridCol w="1838465">
                  <a:extLst>
                    <a:ext uri="{9D8B030D-6E8A-4147-A177-3AD203B41FA5}">
                      <a16:colId xmlns:a16="http://schemas.microsoft.com/office/drawing/2014/main" val="10376501"/>
                    </a:ext>
                  </a:extLst>
                </a:gridCol>
              </a:tblGrid>
              <a:tr h="625764">
                <a:tc>
                  <a:txBody>
                    <a:bodyPr/>
                    <a:lstStyle/>
                    <a:p>
                      <a:pPr algn="ctr"/>
                      <a:r>
                        <a:rPr lang="en-US" sz="2400" dirty="0"/>
                        <a:t>Area Median Income</a:t>
                      </a:r>
                    </a:p>
                  </a:txBody>
                  <a:tcPr/>
                </a:tc>
                <a:tc>
                  <a:txBody>
                    <a:bodyPr/>
                    <a:lstStyle/>
                    <a:p>
                      <a:pPr algn="ctr"/>
                      <a:r>
                        <a:rPr lang="en-US" sz="2400" dirty="0"/>
                        <a:t>1 Person </a:t>
                      </a:r>
                    </a:p>
                  </a:txBody>
                  <a:tcPr/>
                </a:tc>
                <a:tc>
                  <a:txBody>
                    <a:bodyPr/>
                    <a:lstStyle/>
                    <a:p>
                      <a:pPr algn="ctr"/>
                      <a:r>
                        <a:rPr lang="en-US" sz="2400" dirty="0"/>
                        <a:t>2 Person</a:t>
                      </a:r>
                    </a:p>
                  </a:txBody>
                  <a:tcPr/>
                </a:tc>
                <a:tc>
                  <a:txBody>
                    <a:bodyPr/>
                    <a:lstStyle/>
                    <a:p>
                      <a:pPr algn="ctr"/>
                      <a:r>
                        <a:rPr lang="en-US" sz="2400" dirty="0"/>
                        <a:t>3 Person</a:t>
                      </a:r>
                    </a:p>
                  </a:txBody>
                  <a:tcPr/>
                </a:tc>
                <a:tc>
                  <a:txBody>
                    <a:bodyPr/>
                    <a:lstStyle/>
                    <a:p>
                      <a:pPr algn="ctr"/>
                      <a:r>
                        <a:rPr lang="en-US" sz="2400" dirty="0"/>
                        <a:t>4 Person</a:t>
                      </a:r>
                    </a:p>
                  </a:txBody>
                  <a:tcPr/>
                </a:tc>
                <a:tc>
                  <a:txBody>
                    <a:bodyPr/>
                    <a:lstStyle/>
                    <a:p>
                      <a:pPr algn="ctr"/>
                      <a:r>
                        <a:rPr lang="en-US" sz="2400" dirty="0"/>
                        <a:t>5 Person</a:t>
                      </a:r>
                    </a:p>
                  </a:txBody>
                  <a:tcPr/>
                </a:tc>
                <a:extLst>
                  <a:ext uri="{0D108BD9-81ED-4DB2-BD59-A6C34878D82A}">
                    <a16:rowId xmlns:a16="http://schemas.microsoft.com/office/drawing/2014/main" val="3646682685"/>
                  </a:ext>
                </a:extLst>
              </a:tr>
              <a:tr h="625764">
                <a:tc>
                  <a:txBody>
                    <a:bodyPr/>
                    <a:lstStyle/>
                    <a:p>
                      <a:r>
                        <a:rPr lang="en-US" sz="2400" dirty="0"/>
                        <a:t>30%</a:t>
                      </a:r>
                      <a:endParaRPr lang="en-US" sz="2400" dirty="0">
                        <a:solidFill>
                          <a:srgbClr val="FF0000"/>
                        </a:solidFill>
                      </a:endParaRPr>
                    </a:p>
                  </a:txBody>
                  <a:tcPr/>
                </a:tc>
                <a:tc>
                  <a:txBody>
                    <a:bodyPr/>
                    <a:lstStyle/>
                    <a:p>
                      <a:pPr algn="ctr"/>
                      <a:r>
                        <a:rPr lang="en-US" sz="2400" dirty="0"/>
                        <a:t>$25,100</a:t>
                      </a:r>
                    </a:p>
                  </a:txBody>
                  <a:tcPr/>
                </a:tc>
                <a:tc>
                  <a:txBody>
                    <a:bodyPr/>
                    <a:lstStyle/>
                    <a:p>
                      <a:pPr algn="ctr"/>
                      <a:r>
                        <a:rPr lang="en-US" sz="2400" dirty="0"/>
                        <a:t>$28,700</a:t>
                      </a:r>
                    </a:p>
                  </a:txBody>
                  <a:tcPr/>
                </a:tc>
                <a:tc>
                  <a:txBody>
                    <a:bodyPr/>
                    <a:lstStyle/>
                    <a:p>
                      <a:pPr algn="ctr"/>
                      <a:r>
                        <a:rPr lang="en-US" sz="2400" dirty="0"/>
                        <a:t>$32,300</a:t>
                      </a:r>
                    </a:p>
                  </a:txBody>
                  <a:tcPr/>
                </a:tc>
                <a:tc>
                  <a:txBody>
                    <a:bodyPr/>
                    <a:lstStyle/>
                    <a:p>
                      <a:pPr algn="ctr"/>
                      <a:r>
                        <a:rPr lang="en-US" sz="2400" dirty="0"/>
                        <a:t>$35,850</a:t>
                      </a:r>
                    </a:p>
                  </a:txBody>
                  <a:tcPr/>
                </a:tc>
                <a:tc>
                  <a:txBody>
                    <a:bodyPr/>
                    <a:lstStyle/>
                    <a:p>
                      <a:pPr algn="ctr"/>
                      <a:r>
                        <a:rPr lang="en-US" sz="2400" dirty="0"/>
                        <a:t>$38,750</a:t>
                      </a:r>
                    </a:p>
                  </a:txBody>
                  <a:tcPr/>
                </a:tc>
                <a:extLst>
                  <a:ext uri="{0D108BD9-81ED-4DB2-BD59-A6C34878D82A}">
                    <a16:rowId xmlns:a16="http://schemas.microsoft.com/office/drawing/2014/main" val="2738311100"/>
                  </a:ext>
                </a:extLst>
              </a:tr>
              <a:tr h="625764">
                <a:tc>
                  <a:txBody>
                    <a:bodyPr/>
                    <a:lstStyle/>
                    <a:p>
                      <a:r>
                        <a:rPr lang="en-US" sz="2400" dirty="0"/>
                        <a:t>50%</a:t>
                      </a:r>
                      <a:endParaRPr lang="en-US" sz="2400" dirty="0">
                        <a:solidFill>
                          <a:srgbClr val="FF0000"/>
                        </a:solidFill>
                      </a:endParaRPr>
                    </a:p>
                  </a:txBody>
                  <a:tcPr/>
                </a:tc>
                <a:tc>
                  <a:txBody>
                    <a:bodyPr/>
                    <a:lstStyle/>
                    <a:p>
                      <a:pPr algn="ctr"/>
                      <a:r>
                        <a:rPr lang="en-US" sz="2400" dirty="0"/>
                        <a:t>$41,850</a:t>
                      </a:r>
                    </a:p>
                  </a:txBody>
                  <a:tcPr/>
                </a:tc>
                <a:tc>
                  <a:txBody>
                    <a:bodyPr/>
                    <a:lstStyle/>
                    <a:p>
                      <a:pPr algn="ctr"/>
                      <a:r>
                        <a:rPr lang="en-US" sz="2400" dirty="0"/>
                        <a:t>$47,800</a:t>
                      </a:r>
                    </a:p>
                  </a:txBody>
                  <a:tcPr/>
                </a:tc>
                <a:tc>
                  <a:txBody>
                    <a:bodyPr/>
                    <a:lstStyle/>
                    <a:p>
                      <a:pPr algn="ctr"/>
                      <a:r>
                        <a:rPr lang="en-US" sz="2400" dirty="0"/>
                        <a:t>$53,800</a:t>
                      </a:r>
                    </a:p>
                  </a:txBody>
                  <a:tcPr/>
                </a:tc>
                <a:tc>
                  <a:txBody>
                    <a:bodyPr/>
                    <a:lstStyle/>
                    <a:p>
                      <a:pPr algn="ctr"/>
                      <a:r>
                        <a:rPr lang="en-US" sz="2400" dirty="0"/>
                        <a:t>$59,750</a:t>
                      </a:r>
                    </a:p>
                  </a:txBody>
                  <a:tcPr/>
                </a:tc>
                <a:tc>
                  <a:txBody>
                    <a:bodyPr/>
                    <a:lstStyle/>
                    <a:p>
                      <a:pPr algn="ctr"/>
                      <a:r>
                        <a:rPr lang="en-US" sz="2400" dirty="0"/>
                        <a:t>$54,550</a:t>
                      </a:r>
                    </a:p>
                  </a:txBody>
                  <a:tcPr/>
                </a:tc>
                <a:extLst>
                  <a:ext uri="{0D108BD9-81ED-4DB2-BD59-A6C34878D82A}">
                    <a16:rowId xmlns:a16="http://schemas.microsoft.com/office/drawing/2014/main" val="680828656"/>
                  </a:ext>
                </a:extLst>
              </a:tr>
              <a:tr h="625764">
                <a:tc>
                  <a:txBody>
                    <a:bodyPr/>
                    <a:lstStyle/>
                    <a:p>
                      <a:r>
                        <a:rPr lang="en-US" sz="2800" b="1" dirty="0">
                          <a:solidFill>
                            <a:srgbClr val="002060"/>
                          </a:solidFill>
                        </a:rPr>
                        <a:t>60%</a:t>
                      </a:r>
                    </a:p>
                  </a:txBody>
                  <a:tcPr/>
                </a:tc>
                <a:tc>
                  <a:txBody>
                    <a:bodyPr/>
                    <a:lstStyle/>
                    <a:p>
                      <a:pPr algn="ctr"/>
                      <a:r>
                        <a:rPr lang="en-US" sz="2800" b="1" dirty="0">
                          <a:solidFill>
                            <a:srgbClr val="002060"/>
                          </a:solidFill>
                        </a:rPr>
                        <a:t>$50,220</a:t>
                      </a:r>
                    </a:p>
                  </a:txBody>
                  <a:tcPr/>
                </a:tc>
                <a:tc>
                  <a:txBody>
                    <a:bodyPr/>
                    <a:lstStyle/>
                    <a:p>
                      <a:pPr algn="ctr"/>
                      <a:r>
                        <a:rPr lang="en-US" sz="2800" b="1" dirty="0">
                          <a:solidFill>
                            <a:srgbClr val="002060"/>
                          </a:solidFill>
                        </a:rPr>
                        <a:t>$57,360</a:t>
                      </a:r>
                    </a:p>
                  </a:txBody>
                  <a:tcPr/>
                </a:tc>
                <a:tc>
                  <a:txBody>
                    <a:bodyPr/>
                    <a:lstStyle/>
                    <a:p>
                      <a:pPr algn="ctr"/>
                      <a:r>
                        <a:rPr lang="en-US" sz="2800" b="1" dirty="0">
                          <a:solidFill>
                            <a:srgbClr val="002060"/>
                          </a:solidFill>
                        </a:rPr>
                        <a:t>$64,560</a:t>
                      </a:r>
                    </a:p>
                  </a:txBody>
                  <a:tcPr/>
                </a:tc>
                <a:tc>
                  <a:txBody>
                    <a:bodyPr/>
                    <a:lstStyle/>
                    <a:p>
                      <a:pPr algn="ctr"/>
                      <a:r>
                        <a:rPr lang="en-US" sz="2800" b="1" dirty="0">
                          <a:solidFill>
                            <a:srgbClr val="002060"/>
                          </a:solidFill>
                        </a:rPr>
                        <a:t>$71,700</a:t>
                      </a:r>
                    </a:p>
                  </a:txBody>
                  <a:tcPr/>
                </a:tc>
                <a:tc>
                  <a:txBody>
                    <a:bodyPr/>
                    <a:lstStyle/>
                    <a:p>
                      <a:pPr algn="ctr"/>
                      <a:r>
                        <a:rPr lang="en-US" sz="2800" b="1" dirty="0">
                          <a:solidFill>
                            <a:srgbClr val="002060"/>
                          </a:solidFill>
                        </a:rPr>
                        <a:t>$77,460</a:t>
                      </a:r>
                    </a:p>
                  </a:txBody>
                  <a:tcPr/>
                </a:tc>
                <a:extLst>
                  <a:ext uri="{0D108BD9-81ED-4DB2-BD59-A6C34878D82A}">
                    <a16:rowId xmlns:a16="http://schemas.microsoft.com/office/drawing/2014/main" val="1399204997"/>
                  </a:ext>
                </a:extLst>
              </a:tr>
              <a:tr h="625764">
                <a:tc>
                  <a:txBody>
                    <a:bodyPr/>
                    <a:lstStyle/>
                    <a:p>
                      <a:r>
                        <a:rPr lang="en-US" sz="2400" dirty="0"/>
                        <a:t>80%</a:t>
                      </a:r>
                      <a:endParaRPr lang="en-US" sz="2400" dirty="0">
                        <a:solidFill>
                          <a:srgbClr val="FF0000"/>
                        </a:solidFill>
                      </a:endParaRPr>
                    </a:p>
                  </a:txBody>
                  <a:tcPr/>
                </a:tc>
                <a:tc>
                  <a:txBody>
                    <a:bodyPr/>
                    <a:lstStyle/>
                    <a:p>
                      <a:pPr algn="ctr"/>
                      <a:r>
                        <a:rPr lang="en-US" sz="2400" dirty="0"/>
                        <a:t>$66,950</a:t>
                      </a:r>
                    </a:p>
                  </a:txBody>
                  <a:tcPr/>
                </a:tc>
                <a:tc>
                  <a:txBody>
                    <a:bodyPr/>
                    <a:lstStyle/>
                    <a:p>
                      <a:pPr algn="ctr"/>
                      <a:r>
                        <a:rPr lang="en-US" sz="2400" dirty="0"/>
                        <a:t>$76,500</a:t>
                      </a:r>
                    </a:p>
                  </a:txBody>
                  <a:tcPr/>
                </a:tc>
                <a:tc>
                  <a:txBody>
                    <a:bodyPr/>
                    <a:lstStyle/>
                    <a:p>
                      <a:pPr algn="ctr"/>
                      <a:r>
                        <a:rPr lang="en-US" sz="2400" dirty="0"/>
                        <a:t>$86,050</a:t>
                      </a:r>
                    </a:p>
                  </a:txBody>
                  <a:tcPr/>
                </a:tc>
                <a:tc>
                  <a:txBody>
                    <a:bodyPr/>
                    <a:lstStyle/>
                    <a:p>
                      <a:pPr algn="ctr"/>
                      <a:r>
                        <a:rPr lang="en-US" sz="2400" dirty="0"/>
                        <a:t>$95,600</a:t>
                      </a:r>
                    </a:p>
                  </a:txBody>
                  <a:tcPr/>
                </a:tc>
                <a:tc>
                  <a:txBody>
                    <a:bodyPr/>
                    <a:lstStyle/>
                    <a:p>
                      <a:pPr algn="ctr"/>
                      <a:r>
                        <a:rPr lang="en-US" sz="2400" dirty="0"/>
                        <a:t>$103,250</a:t>
                      </a:r>
                    </a:p>
                  </a:txBody>
                  <a:tcPr/>
                </a:tc>
                <a:extLst>
                  <a:ext uri="{0D108BD9-81ED-4DB2-BD59-A6C34878D82A}">
                    <a16:rowId xmlns:a16="http://schemas.microsoft.com/office/drawing/2014/main" val="3986043775"/>
                  </a:ext>
                </a:extLst>
              </a:tr>
              <a:tr h="625764">
                <a:tc>
                  <a:txBody>
                    <a:bodyPr/>
                    <a:lstStyle/>
                    <a:p>
                      <a:r>
                        <a:rPr lang="en-US" sz="2400" dirty="0"/>
                        <a:t>100%</a:t>
                      </a:r>
                    </a:p>
                  </a:txBody>
                  <a:tcPr/>
                </a:tc>
                <a:tc>
                  <a:txBody>
                    <a:bodyPr/>
                    <a:lstStyle/>
                    <a:p>
                      <a:pPr algn="ctr"/>
                      <a:r>
                        <a:rPr lang="en-US" sz="2400" dirty="0"/>
                        <a:t>$83,700</a:t>
                      </a:r>
                    </a:p>
                  </a:txBody>
                  <a:tcPr/>
                </a:tc>
                <a:tc>
                  <a:txBody>
                    <a:bodyPr/>
                    <a:lstStyle/>
                    <a:p>
                      <a:pPr algn="ctr"/>
                      <a:r>
                        <a:rPr lang="en-US" sz="2400" dirty="0"/>
                        <a:t>$95,600</a:t>
                      </a:r>
                    </a:p>
                  </a:txBody>
                  <a:tcPr/>
                </a:tc>
                <a:tc>
                  <a:txBody>
                    <a:bodyPr/>
                    <a:lstStyle/>
                    <a:p>
                      <a:pPr algn="ctr"/>
                      <a:r>
                        <a:rPr lang="en-US" sz="2400" dirty="0"/>
                        <a:t>$107,600</a:t>
                      </a:r>
                    </a:p>
                  </a:txBody>
                  <a:tcPr/>
                </a:tc>
                <a:tc>
                  <a:txBody>
                    <a:bodyPr/>
                    <a:lstStyle/>
                    <a:p>
                      <a:pPr algn="ctr"/>
                      <a:r>
                        <a:rPr lang="en-US" sz="2400" dirty="0"/>
                        <a:t>$119,500</a:t>
                      </a:r>
                    </a:p>
                  </a:txBody>
                  <a:tcPr/>
                </a:tc>
                <a:tc>
                  <a:txBody>
                    <a:bodyPr/>
                    <a:lstStyle/>
                    <a:p>
                      <a:pPr algn="ctr"/>
                      <a:r>
                        <a:rPr lang="en-US" sz="2400" dirty="0"/>
                        <a:t>$129,100</a:t>
                      </a:r>
                    </a:p>
                  </a:txBody>
                  <a:tcPr/>
                </a:tc>
                <a:extLst>
                  <a:ext uri="{0D108BD9-81ED-4DB2-BD59-A6C34878D82A}">
                    <a16:rowId xmlns:a16="http://schemas.microsoft.com/office/drawing/2014/main" val="2768432799"/>
                  </a:ext>
                </a:extLst>
              </a:tr>
              <a:tr h="625764">
                <a:tc>
                  <a:txBody>
                    <a:bodyPr/>
                    <a:lstStyle/>
                    <a:p>
                      <a:r>
                        <a:rPr lang="en-US" sz="2400" dirty="0"/>
                        <a:t>120%</a:t>
                      </a:r>
                    </a:p>
                  </a:txBody>
                  <a:tcPr/>
                </a:tc>
                <a:tc>
                  <a:txBody>
                    <a:bodyPr/>
                    <a:lstStyle/>
                    <a:p>
                      <a:pPr algn="ctr"/>
                      <a:r>
                        <a:rPr lang="en-US" sz="2400" dirty="0"/>
                        <a:t>$100,400</a:t>
                      </a:r>
                    </a:p>
                  </a:txBody>
                  <a:tcPr/>
                </a:tc>
                <a:tc>
                  <a:txBody>
                    <a:bodyPr/>
                    <a:lstStyle/>
                    <a:p>
                      <a:pPr algn="ctr"/>
                      <a:r>
                        <a:rPr lang="en-US" sz="2400" dirty="0"/>
                        <a:t>$114,8000</a:t>
                      </a:r>
                    </a:p>
                  </a:txBody>
                  <a:tcPr/>
                </a:tc>
                <a:tc>
                  <a:txBody>
                    <a:bodyPr/>
                    <a:lstStyle/>
                    <a:p>
                      <a:pPr algn="ctr"/>
                      <a:r>
                        <a:rPr lang="en-US" sz="2400" dirty="0"/>
                        <a:t>$129,200</a:t>
                      </a:r>
                    </a:p>
                  </a:txBody>
                  <a:tcPr/>
                </a:tc>
                <a:tc>
                  <a:txBody>
                    <a:bodyPr/>
                    <a:lstStyle/>
                    <a:p>
                      <a:pPr algn="ctr"/>
                      <a:r>
                        <a:rPr lang="en-US" sz="2400" dirty="0"/>
                        <a:t>$143,400</a:t>
                      </a:r>
                    </a:p>
                  </a:txBody>
                  <a:tcPr/>
                </a:tc>
                <a:tc>
                  <a:txBody>
                    <a:bodyPr/>
                    <a:lstStyle/>
                    <a:p>
                      <a:pPr algn="ctr"/>
                      <a:r>
                        <a:rPr lang="en-US" sz="2400" dirty="0"/>
                        <a:t>$155,000</a:t>
                      </a:r>
                    </a:p>
                  </a:txBody>
                  <a:tcPr/>
                </a:tc>
                <a:extLst>
                  <a:ext uri="{0D108BD9-81ED-4DB2-BD59-A6C34878D82A}">
                    <a16:rowId xmlns:a16="http://schemas.microsoft.com/office/drawing/2014/main" val="2536330869"/>
                  </a:ext>
                </a:extLst>
              </a:tr>
            </a:tbl>
          </a:graphicData>
        </a:graphic>
      </p:graphicFrame>
      <p:sp>
        <p:nvSpPr>
          <p:cNvPr id="10" name="Oval 9"/>
          <p:cNvSpPr/>
          <p:nvPr/>
        </p:nvSpPr>
        <p:spPr>
          <a:xfrm>
            <a:off x="8206113" y="4302888"/>
            <a:ext cx="1559956" cy="753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2047" y="5742094"/>
            <a:ext cx="1162770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Ann Arbor Primary Metropolitan Statistical Area includes all of Washtenaw County – Median Family Income = $119,500 USA = $77,397</a:t>
            </a:r>
          </a:p>
        </p:txBody>
      </p:sp>
      <p:sp>
        <p:nvSpPr>
          <p:cNvPr id="11" name="TextBox 10"/>
          <p:cNvSpPr txBox="1"/>
          <p:nvPr/>
        </p:nvSpPr>
        <p:spPr>
          <a:xfrm>
            <a:off x="238473" y="6140228"/>
            <a:ext cx="11774850" cy="338554"/>
          </a:xfrm>
          <a:prstGeom prst="rect">
            <a:avLst/>
          </a:prstGeom>
          <a:noFill/>
        </p:spPr>
        <p:txBody>
          <a:bodyPr wrap="square" rtlCol="0">
            <a:spAutoFit/>
          </a:bodyPr>
          <a:lstStyle/>
          <a:p>
            <a:r>
              <a:rPr lang="en-US" sz="1600" dirty="0"/>
              <a:t>HUD places the Area Median Income into the 100% AMI 4-person household slot, and all other incomes are a formula based off that number</a:t>
            </a:r>
          </a:p>
        </p:txBody>
      </p:sp>
    </p:spTree>
    <p:extLst>
      <p:ext uri="{BB962C8B-B14F-4D97-AF65-F5344CB8AC3E}">
        <p14:creationId xmlns:p14="http://schemas.microsoft.com/office/powerpoint/2010/main" val="40592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454" y="256805"/>
            <a:ext cx="10515600" cy="1325563"/>
          </a:xfrm>
        </p:spPr>
        <p:txBody>
          <a:bodyPr>
            <a:normAutofit/>
          </a:bodyPr>
          <a:lstStyle/>
          <a:p>
            <a:pPr algn="ctr"/>
            <a:r>
              <a:rPr lang="en-US" b="1" dirty="0">
                <a:solidFill>
                  <a:schemeClr val="accent1">
                    <a:lumMod val="75000"/>
                  </a:schemeClr>
                </a:solidFill>
                <a:latin typeface="PT Sans"/>
              </a:rPr>
              <a:t>2024 Affordable Monthly Housing Costs </a:t>
            </a:r>
            <a:br>
              <a:rPr lang="en-US" b="1" dirty="0">
                <a:solidFill>
                  <a:schemeClr val="accent1">
                    <a:lumMod val="75000"/>
                  </a:schemeClr>
                </a:solidFill>
                <a:latin typeface="PT Sans"/>
              </a:rPr>
            </a:br>
            <a:r>
              <a:rPr lang="en-US" b="1" dirty="0">
                <a:solidFill>
                  <a:schemeClr val="accent1">
                    <a:lumMod val="75000"/>
                  </a:schemeClr>
                </a:solidFill>
                <a:latin typeface="PT Sans"/>
              </a:rPr>
              <a:t>Based on Spending 30% of Income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7797305"/>
              </p:ext>
            </p:extLst>
          </p:nvPr>
        </p:nvGraphicFramePr>
        <p:xfrm>
          <a:off x="1074822" y="1642477"/>
          <a:ext cx="10629816" cy="4415256"/>
        </p:xfrm>
        <a:graphic>
          <a:graphicData uri="http://schemas.openxmlformats.org/drawingml/2006/table">
            <a:tbl>
              <a:tblPr firstRow="1" bandRow="1">
                <a:tableStyleId>{5C22544A-7EE6-4342-B048-85BDC9FD1C3A}</a:tableStyleId>
              </a:tblPr>
              <a:tblGrid>
                <a:gridCol w="1771636">
                  <a:extLst>
                    <a:ext uri="{9D8B030D-6E8A-4147-A177-3AD203B41FA5}">
                      <a16:colId xmlns:a16="http://schemas.microsoft.com/office/drawing/2014/main" val="1098368666"/>
                    </a:ext>
                  </a:extLst>
                </a:gridCol>
                <a:gridCol w="1771636">
                  <a:extLst>
                    <a:ext uri="{9D8B030D-6E8A-4147-A177-3AD203B41FA5}">
                      <a16:colId xmlns:a16="http://schemas.microsoft.com/office/drawing/2014/main" val="1837007829"/>
                    </a:ext>
                  </a:extLst>
                </a:gridCol>
                <a:gridCol w="1771636">
                  <a:extLst>
                    <a:ext uri="{9D8B030D-6E8A-4147-A177-3AD203B41FA5}">
                      <a16:colId xmlns:a16="http://schemas.microsoft.com/office/drawing/2014/main" val="1637142305"/>
                    </a:ext>
                  </a:extLst>
                </a:gridCol>
                <a:gridCol w="1771636">
                  <a:extLst>
                    <a:ext uri="{9D8B030D-6E8A-4147-A177-3AD203B41FA5}">
                      <a16:colId xmlns:a16="http://schemas.microsoft.com/office/drawing/2014/main" val="988681103"/>
                    </a:ext>
                  </a:extLst>
                </a:gridCol>
                <a:gridCol w="1771636">
                  <a:extLst>
                    <a:ext uri="{9D8B030D-6E8A-4147-A177-3AD203B41FA5}">
                      <a16:colId xmlns:a16="http://schemas.microsoft.com/office/drawing/2014/main" val="1625406009"/>
                    </a:ext>
                  </a:extLst>
                </a:gridCol>
                <a:gridCol w="1771636">
                  <a:extLst>
                    <a:ext uri="{9D8B030D-6E8A-4147-A177-3AD203B41FA5}">
                      <a16:colId xmlns:a16="http://schemas.microsoft.com/office/drawing/2014/main" val="617683949"/>
                    </a:ext>
                  </a:extLst>
                </a:gridCol>
              </a:tblGrid>
              <a:tr h="885468">
                <a:tc>
                  <a:txBody>
                    <a:bodyPr/>
                    <a:lstStyle/>
                    <a:p>
                      <a:pPr marL="0" algn="ctr" defTabSz="914400" rtl="0" eaLnBrk="1" fontAlgn="ctr" latinLnBrk="0" hangingPunct="1"/>
                      <a:r>
                        <a:rPr lang="en-US" sz="2400" b="1" i="0" u="none" strike="noStrike" kern="1200" dirty="0">
                          <a:solidFill>
                            <a:srgbClr val="FFFFFF"/>
                          </a:solidFill>
                          <a:effectLst/>
                          <a:latin typeface="Calibri" panose="020F0502020204030204" pitchFamily="34" charset="0"/>
                          <a:ea typeface="+mn-ea"/>
                          <a:cs typeface="+mn-cs"/>
                        </a:rPr>
                        <a:t> Area Median Income</a:t>
                      </a:r>
                    </a:p>
                  </a:txBody>
                  <a:tcPr marL="9525" marR="9525" marT="9525" marB="0"/>
                </a:tc>
                <a:tc>
                  <a:txBody>
                    <a:bodyPr/>
                    <a:lstStyle/>
                    <a:p>
                      <a:pPr algn="ctr" rtl="0" fontAlgn="ctr"/>
                      <a:r>
                        <a:rPr lang="en-US" sz="2400" b="1" i="0" u="none" strike="noStrike" dirty="0">
                          <a:solidFill>
                            <a:srgbClr val="FFFFFF"/>
                          </a:solidFill>
                          <a:effectLst/>
                          <a:latin typeface="Calibri" panose="020F0502020204030204" pitchFamily="34" charset="0"/>
                        </a:rPr>
                        <a:t>1 Person </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2 Person</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3 Person</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4 Person</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5 Person</a:t>
                      </a:r>
                    </a:p>
                  </a:txBody>
                  <a:tcPr marL="9525" marR="9525" marT="9525" marB="0" anchor="ctr"/>
                </a:tc>
                <a:extLst>
                  <a:ext uri="{0D108BD9-81ED-4DB2-BD59-A6C34878D82A}">
                    <a16:rowId xmlns:a16="http://schemas.microsoft.com/office/drawing/2014/main" val="1488679352"/>
                  </a:ext>
                </a:extLst>
              </a:tr>
              <a:tr h="588298">
                <a:tc>
                  <a:txBody>
                    <a:bodyPr/>
                    <a:lstStyle/>
                    <a:p>
                      <a:pPr algn="ctr" rtl="0" fontAlgn="ctr"/>
                      <a:r>
                        <a:rPr lang="en-US" sz="2400" b="0" i="0" u="none" strike="noStrike">
                          <a:solidFill>
                            <a:srgbClr val="000000"/>
                          </a:solidFill>
                          <a:effectLst/>
                          <a:latin typeface="Calibri" panose="020F0502020204030204" pitchFamily="34" charset="0"/>
                        </a:rPr>
                        <a:t>30%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$628</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$718</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$808</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$896</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$969</a:t>
                      </a:r>
                    </a:p>
                  </a:txBody>
                  <a:tcPr marL="9525" marR="9525" marT="9525" marB="0" anchor="ctr"/>
                </a:tc>
                <a:extLst>
                  <a:ext uri="{0D108BD9-81ED-4DB2-BD59-A6C34878D82A}">
                    <a16:rowId xmlns:a16="http://schemas.microsoft.com/office/drawing/2014/main" val="934716733"/>
                  </a:ext>
                </a:extLst>
              </a:tr>
              <a:tr h="588298">
                <a:tc>
                  <a:txBody>
                    <a:bodyPr/>
                    <a:lstStyle/>
                    <a:p>
                      <a:pPr algn="ctr" rtl="0" fontAlgn="ctr"/>
                      <a:r>
                        <a:rPr lang="en-US" sz="2400" b="0" i="0" u="none" strike="noStrike">
                          <a:solidFill>
                            <a:srgbClr val="000000"/>
                          </a:solidFill>
                          <a:effectLst/>
                          <a:latin typeface="Calibri" panose="020F0502020204030204" pitchFamily="34" charset="0"/>
                        </a:rPr>
                        <a:t>50%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$1,046</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$1,195</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$1,345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$1,494</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$1,614 </a:t>
                      </a:r>
                    </a:p>
                  </a:txBody>
                  <a:tcPr marL="9525" marR="9525" marT="9525" marB="0" anchor="ctr"/>
                </a:tc>
                <a:extLst>
                  <a:ext uri="{0D108BD9-81ED-4DB2-BD59-A6C34878D82A}">
                    <a16:rowId xmlns:a16="http://schemas.microsoft.com/office/drawing/2014/main" val="736572954"/>
                  </a:ext>
                </a:extLst>
              </a:tr>
              <a:tr h="588298">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60%</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$1,256</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$1,434 </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$1,614 </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$1,793</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$1,937</a:t>
                      </a:r>
                    </a:p>
                  </a:txBody>
                  <a:tcPr marL="9525" marR="9525" marT="9525" marB="0" anchor="ctr"/>
                </a:tc>
                <a:extLst>
                  <a:ext uri="{0D108BD9-81ED-4DB2-BD59-A6C34878D82A}">
                    <a16:rowId xmlns:a16="http://schemas.microsoft.com/office/drawing/2014/main" val="292260187"/>
                  </a:ext>
                </a:extLst>
              </a:tr>
              <a:tr h="588298">
                <a:tc>
                  <a:txBody>
                    <a:bodyPr/>
                    <a:lstStyle/>
                    <a:p>
                      <a:pPr algn="ctr" rtl="0" fontAlgn="ctr"/>
                      <a:r>
                        <a:rPr lang="en-US" sz="2400" b="0" i="0" u="none" strike="noStrike">
                          <a:solidFill>
                            <a:srgbClr val="000000"/>
                          </a:solidFill>
                          <a:effectLst/>
                          <a:latin typeface="Calibri" panose="020F0502020204030204" pitchFamily="34" charset="0"/>
                        </a:rPr>
                        <a:t>80%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$1,674</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$1,913</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$2,151</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$2,390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$2,581</a:t>
                      </a:r>
                    </a:p>
                  </a:txBody>
                  <a:tcPr marL="9525" marR="9525" marT="9525" marB="0" anchor="ctr"/>
                </a:tc>
                <a:extLst>
                  <a:ext uri="{0D108BD9-81ED-4DB2-BD59-A6C34878D82A}">
                    <a16:rowId xmlns:a16="http://schemas.microsoft.com/office/drawing/2014/main" val="432130987"/>
                  </a:ext>
                </a:extLst>
              </a:tr>
              <a:tr h="588298">
                <a:tc>
                  <a:txBody>
                    <a:bodyPr/>
                    <a:lstStyle/>
                    <a:p>
                      <a:pPr algn="ctr" rtl="0" fontAlgn="ctr"/>
                      <a:r>
                        <a:rPr lang="en-US" sz="24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$2,093</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$2,390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$2,690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$2,988</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$3,228</a:t>
                      </a:r>
                    </a:p>
                  </a:txBody>
                  <a:tcPr marL="9525" marR="9525" marT="9525" marB="0" anchor="ctr"/>
                </a:tc>
                <a:extLst>
                  <a:ext uri="{0D108BD9-81ED-4DB2-BD59-A6C34878D82A}">
                    <a16:rowId xmlns:a16="http://schemas.microsoft.com/office/drawing/2014/main" val="3216701940"/>
                  </a:ext>
                </a:extLst>
              </a:tr>
              <a:tr h="588298">
                <a:tc>
                  <a:txBody>
                    <a:bodyPr/>
                    <a:lstStyle/>
                    <a:p>
                      <a:pPr algn="ctr" rtl="0" fontAlgn="ctr"/>
                      <a:r>
                        <a:rPr lang="en-US" sz="2400" b="0" i="0" u="none" strike="noStrike" dirty="0">
                          <a:solidFill>
                            <a:srgbClr val="000000"/>
                          </a:solidFill>
                          <a:effectLst/>
                          <a:latin typeface="Calibri" panose="020F0502020204030204" pitchFamily="34" charset="0"/>
                        </a:rPr>
                        <a:t>120%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$2,510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$2,870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$3,230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$3,585</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$3,875</a:t>
                      </a:r>
                    </a:p>
                  </a:txBody>
                  <a:tcPr marL="9525" marR="9525" marT="9525" marB="0" anchor="ctr"/>
                </a:tc>
                <a:extLst>
                  <a:ext uri="{0D108BD9-81ED-4DB2-BD59-A6C34878D82A}">
                    <a16:rowId xmlns:a16="http://schemas.microsoft.com/office/drawing/2014/main" val="3261126456"/>
                  </a:ext>
                </a:extLst>
              </a:tr>
            </a:tbl>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12</a:t>
            </a:fld>
            <a:endParaRPr lang="en-US"/>
          </a:p>
        </p:txBody>
      </p:sp>
      <p:sp>
        <p:nvSpPr>
          <p:cNvPr id="6" name="Oval 5"/>
          <p:cNvSpPr/>
          <p:nvPr/>
        </p:nvSpPr>
        <p:spPr>
          <a:xfrm>
            <a:off x="8274043" y="4837419"/>
            <a:ext cx="1559956" cy="753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B47B27-12C1-44A9-B9FA-4087FED94483}"/>
              </a:ext>
            </a:extLst>
          </p:cNvPr>
          <p:cNvSpPr txBox="1"/>
          <p:nvPr/>
        </p:nvSpPr>
        <p:spPr>
          <a:xfrm>
            <a:off x="2050448" y="6329995"/>
            <a:ext cx="7783551" cy="369332"/>
          </a:xfrm>
          <a:prstGeom prst="rect">
            <a:avLst/>
          </a:prstGeom>
          <a:noFill/>
        </p:spPr>
        <p:txBody>
          <a:bodyPr wrap="square" rtlCol="0">
            <a:spAutoFit/>
          </a:bodyPr>
          <a:lstStyle/>
          <a:p>
            <a:r>
              <a:rPr lang="en-US" dirty="0"/>
              <a:t>MSHDA published Maximum rents for Low Income Housing Tax Credit Program</a:t>
            </a:r>
          </a:p>
        </p:txBody>
      </p:sp>
      <p:sp>
        <p:nvSpPr>
          <p:cNvPr id="7" name="Oval 6">
            <a:extLst>
              <a:ext uri="{FF2B5EF4-FFF2-40B4-BE49-F238E27FC236}">
                <a16:creationId xmlns:a16="http://schemas.microsoft.com/office/drawing/2014/main" id="{43A5C14B-2FFA-4762-A6F1-D41F2C779287}"/>
              </a:ext>
            </a:extLst>
          </p:cNvPr>
          <p:cNvSpPr/>
          <p:nvPr/>
        </p:nvSpPr>
        <p:spPr>
          <a:xfrm>
            <a:off x="6523301" y="3666540"/>
            <a:ext cx="1559956" cy="75397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451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1AA-191C-9776-3797-FB0927A1D3D6}"/>
              </a:ext>
            </a:extLst>
          </p:cNvPr>
          <p:cNvSpPr>
            <a:spLocks noGrp="1"/>
          </p:cNvSpPr>
          <p:nvPr>
            <p:ph type="title"/>
          </p:nvPr>
        </p:nvSpPr>
        <p:spPr/>
        <p:txBody>
          <a:bodyPr/>
          <a:lstStyle/>
          <a:p>
            <a:r>
              <a:rPr lang="en-US" dirty="0"/>
              <a:t>Federal Poverty Level </a:t>
            </a:r>
          </a:p>
        </p:txBody>
      </p:sp>
      <p:graphicFrame>
        <p:nvGraphicFramePr>
          <p:cNvPr id="5" name="Table 5">
            <a:extLst>
              <a:ext uri="{FF2B5EF4-FFF2-40B4-BE49-F238E27FC236}">
                <a16:creationId xmlns:a16="http://schemas.microsoft.com/office/drawing/2014/main" id="{BE2782CC-8772-24F5-75DA-21186DE26283}"/>
              </a:ext>
            </a:extLst>
          </p:cNvPr>
          <p:cNvGraphicFramePr>
            <a:graphicFrameLocks noGrp="1"/>
          </p:cNvGraphicFramePr>
          <p:nvPr>
            <p:ph idx="1"/>
            <p:extLst>
              <p:ext uri="{D42A27DB-BD31-4B8C-83A1-F6EECF244321}">
                <p14:modId xmlns:p14="http://schemas.microsoft.com/office/powerpoint/2010/main" val="2136798406"/>
              </p:ext>
            </p:extLst>
          </p:nvPr>
        </p:nvGraphicFramePr>
        <p:xfrm>
          <a:off x="838200" y="1825625"/>
          <a:ext cx="10515600" cy="1854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665447902"/>
                    </a:ext>
                  </a:extLst>
                </a:gridCol>
                <a:gridCol w="5257800">
                  <a:extLst>
                    <a:ext uri="{9D8B030D-6E8A-4147-A177-3AD203B41FA5}">
                      <a16:colId xmlns:a16="http://schemas.microsoft.com/office/drawing/2014/main" val="3532277120"/>
                    </a:ext>
                  </a:extLst>
                </a:gridCol>
              </a:tblGrid>
              <a:tr h="370840">
                <a:tc>
                  <a:txBody>
                    <a:bodyPr/>
                    <a:lstStyle/>
                    <a:p>
                      <a:r>
                        <a:rPr lang="en-US" dirty="0"/>
                        <a:t>Family Size</a:t>
                      </a:r>
                    </a:p>
                  </a:txBody>
                  <a:tcPr/>
                </a:tc>
                <a:tc>
                  <a:txBody>
                    <a:bodyPr/>
                    <a:lstStyle/>
                    <a:p>
                      <a:r>
                        <a:rPr lang="en-US" dirty="0"/>
                        <a:t>2024 Poverty Threshold Income</a:t>
                      </a:r>
                    </a:p>
                  </a:txBody>
                  <a:tcPr/>
                </a:tc>
                <a:extLst>
                  <a:ext uri="{0D108BD9-81ED-4DB2-BD59-A6C34878D82A}">
                    <a16:rowId xmlns:a16="http://schemas.microsoft.com/office/drawing/2014/main" val="928427231"/>
                  </a:ext>
                </a:extLst>
              </a:tr>
              <a:tr h="370840">
                <a:tc>
                  <a:txBody>
                    <a:bodyPr/>
                    <a:lstStyle/>
                    <a:p>
                      <a:r>
                        <a:rPr lang="en-US" dirty="0"/>
                        <a:t>Individuals</a:t>
                      </a:r>
                    </a:p>
                  </a:txBody>
                  <a:tcPr/>
                </a:tc>
                <a:tc>
                  <a:txBody>
                    <a:bodyPr/>
                    <a:lstStyle/>
                    <a:p>
                      <a:r>
                        <a:rPr lang="en-US" dirty="0"/>
                        <a:t>$15,060</a:t>
                      </a:r>
                    </a:p>
                  </a:txBody>
                  <a:tcPr/>
                </a:tc>
                <a:extLst>
                  <a:ext uri="{0D108BD9-81ED-4DB2-BD59-A6C34878D82A}">
                    <a16:rowId xmlns:a16="http://schemas.microsoft.com/office/drawing/2014/main" val="1325465612"/>
                  </a:ext>
                </a:extLst>
              </a:tr>
              <a:tr h="370840">
                <a:tc>
                  <a:txBody>
                    <a:bodyPr/>
                    <a:lstStyle/>
                    <a:p>
                      <a:r>
                        <a:rPr lang="en-US" dirty="0"/>
                        <a:t>2 people</a:t>
                      </a:r>
                    </a:p>
                  </a:txBody>
                  <a:tcPr/>
                </a:tc>
                <a:tc>
                  <a:txBody>
                    <a:bodyPr/>
                    <a:lstStyle/>
                    <a:p>
                      <a:r>
                        <a:rPr lang="en-US" dirty="0"/>
                        <a:t>$20,040</a:t>
                      </a:r>
                    </a:p>
                  </a:txBody>
                  <a:tcPr/>
                </a:tc>
                <a:extLst>
                  <a:ext uri="{0D108BD9-81ED-4DB2-BD59-A6C34878D82A}">
                    <a16:rowId xmlns:a16="http://schemas.microsoft.com/office/drawing/2014/main" val="321548943"/>
                  </a:ext>
                </a:extLst>
              </a:tr>
              <a:tr h="370840">
                <a:tc>
                  <a:txBody>
                    <a:bodyPr/>
                    <a:lstStyle/>
                    <a:p>
                      <a:r>
                        <a:rPr lang="en-US" dirty="0"/>
                        <a:t>3 people</a:t>
                      </a:r>
                    </a:p>
                  </a:txBody>
                  <a:tcPr/>
                </a:tc>
                <a:tc>
                  <a:txBody>
                    <a:bodyPr/>
                    <a:lstStyle/>
                    <a:p>
                      <a:r>
                        <a:rPr lang="en-US" dirty="0"/>
                        <a:t>$25,820</a:t>
                      </a:r>
                    </a:p>
                  </a:txBody>
                  <a:tcPr/>
                </a:tc>
                <a:extLst>
                  <a:ext uri="{0D108BD9-81ED-4DB2-BD59-A6C34878D82A}">
                    <a16:rowId xmlns:a16="http://schemas.microsoft.com/office/drawing/2014/main" val="1803292991"/>
                  </a:ext>
                </a:extLst>
              </a:tr>
              <a:tr h="370840">
                <a:tc>
                  <a:txBody>
                    <a:bodyPr/>
                    <a:lstStyle/>
                    <a:p>
                      <a:r>
                        <a:rPr lang="en-US" dirty="0"/>
                        <a:t>4 people</a:t>
                      </a:r>
                    </a:p>
                  </a:txBody>
                  <a:tcPr/>
                </a:tc>
                <a:tc>
                  <a:txBody>
                    <a:bodyPr/>
                    <a:lstStyle/>
                    <a:p>
                      <a:r>
                        <a:rPr lang="en-US" dirty="0"/>
                        <a:t>$31,200</a:t>
                      </a:r>
                    </a:p>
                  </a:txBody>
                  <a:tcPr/>
                </a:tc>
                <a:extLst>
                  <a:ext uri="{0D108BD9-81ED-4DB2-BD59-A6C34878D82A}">
                    <a16:rowId xmlns:a16="http://schemas.microsoft.com/office/drawing/2014/main" val="2786272562"/>
                  </a:ext>
                </a:extLst>
              </a:tr>
            </a:tbl>
          </a:graphicData>
        </a:graphic>
      </p:graphicFrame>
    </p:spTree>
    <p:extLst>
      <p:ext uri="{BB962C8B-B14F-4D97-AF65-F5344CB8AC3E}">
        <p14:creationId xmlns:p14="http://schemas.microsoft.com/office/powerpoint/2010/main" val="338911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6089" y="-275221"/>
            <a:ext cx="12700787" cy="1686377"/>
          </a:xfrm>
          <a:prstGeom prst="rect">
            <a:avLst/>
          </a:prstGeom>
          <a:solidFill>
            <a:srgbClr val="27266D"/>
          </a:solidFill>
        </p:spPr>
        <p:txBody>
          <a:bodyPr/>
          <a:lstStyle/>
          <a:p>
            <a:endParaRPr lang="en-US" sz="1200"/>
          </a:p>
        </p:txBody>
      </p:sp>
      <p:sp>
        <p:nvSpPr>
          <p:cNvPr id="3" name="AutoShape 3"/>
          <p:cNvSpPr/>
          <p:nvPr/>
        </p:nvSpPr>
        <p:spPr>
          <a:xfrm>
            <a:off x="-284437" y="6412567"/>
            <a:ext cx="13065673" cy="675126"/>
          </a:xfrm>
          <a:prstGeom prst="rect">
            <a:avLst/>
          </a:prstGeom>
          <a:solidFill>
            <a:srgbClr val="27266D"/>
          </a:solidFill>
        </p:spPr>
        <p:txBody>
          <a:bodyPr/>
          <a:lstStyle/>
          <a:p>
            <a:endParaRPr lang="en-US" sz="1200"/>
          </a:p>
        </p:txBody>
      </p:sp>
      <p:sp>
        <p:nvSpPr>
          <p:cNvPr id="6" name="Freeform 6"/>
          <p:cNvSpPr/>
          <p:nvPr/>
        </p:nvSpPr>
        <p:spPr>
          <a:xfrm>
            <a:off x="10715964" y="41398"/>
            <a:ext cx="1288805" cy="1288805"/>
          </a:xfrm>
          <a:custGeom>
            <a:avLst/>
            <a:gdLst/>
            <a:ahLst/>
            <a:cxnLst/>
            <a:rect l="l" t="t" r="r" b="b"/>
            <a:pathLst>
              <a:path w="1933207" h="1933207">
                <a:moveTo>
                  <a:pt x="0" y="0"/>
                </a:moveTo>
                <a:lnTo>
                  <a:pt x="1933207" y="0"/>
                </a:lnTo>
                <a:lnTo>
                  <a:pt x="1933207" y="1933206"/>
                </a:lnTo>
                <a:lnTo>
                  <a:pt x="0" y="1933206"/>
                </a:lnTo>
                <a:lnTo>
                  <a:pt x="0" y="0"/>
                </a:lnTo>
                <a:close/>
              </a:path>
            </a:pathLst>
          </a:custGeom>
          <a:blipFill>
            <a:blip r:embed="rId3"/>
            <a:stretch>
              <a:fillRect/>
            </a:stretch>
          </a:blipFill>
        </p:spPr>
        <p:txBody>
          <a:bodyPr/>
          <a:lstStyle/>
          <a:p>
            <a:endParaRPr lang="en-US" sz="1200"/>
          </a:p>
        </p:txBody>
      </p:sp>
      <p:sp>
        <p:nvSpPr>
          <p:cNvPr id="7" name="TextBox 4">
            <a:extLst>
              <a:ext uri="{FF2B5EF4-FFF2-40B4-BE49-F238E27FC236}">
                <a16:creationId xmlns:a16="http://schemas.microsoft.com/office/drawing/2014/main" id="{61B71517-6ED4-6BFF-6BCB-CA02AA78C737}"/>
              </a:ext>
            </a:extLst>
          </p:cNvPr>
          <p:cNvSpPr txBox="1"/>
          <p:nvPr/>
        </p:nvSpPr>
        <p:spPr>
          <a:xfrm>
            <a:off x="1547030" y="225566"/>
            <a:ext cx="9034549" cy="654475"/>
          </a:xfrm>
          <a:prstGeom prst="rect">
            <a:avLst/>
          </a:prstGeom>
        </p:spPr>
        <p:txBody>
          <a:bodyPr wrap="square" lIns="0" tIns="0" rIns="0" bIns="0" rtlCol="0" anchor="t">
            <a:spAutoFit/>
          </a:bodyPr>
          <a:lstStyle/>
          <a:p>
            <a:pPr algn="ctr">
              <a:lnSpc>
                <a:spcPts val="5553"/>
              </a:lnSpc>
            </a:pPr>
            <a:r>
              <a:rPr lang="en-US" sz="3966">
                <a:solidFill>
                  <a:srgbClr val="FFFFFF"/>
                </a:solidFill>
                <a:latin typeface="League Spartan"/>
              </a:rPr>
              <a:t>Housing Units and Rent</a:t>
            </a:r>
          </a:p>
        </p:txBody>
      </p:sp>
      <p:sp>
        <p:nvSpPr>
          <p:cNvPr id="5" name="TextBox 4">
            <a:extLst>
              <a:ext uri="{FF2B5EF4-FFF2-40B4-BE49-F238E27FC236}">
                <a16:creationId xmlns:a16="http://schemas.microsoft.com/office/drawing/2014/main" id="{EFE9B8DB-B94F-6E47-9077-53E37C60C1CD}"/>
              </a:ext>
            </a:extLst>
          </p:cNvPr>
          <p:cNvSpPr txBox="1"/>
          <p:nvPr/>
        </p:nvSpPr>
        <p:spPr>
          <a:xfrm>
            <a:off x="9886604" y="5497594"/>
            <a:ext cx="2305397" cy="892552"/>
          </a:xfrm>
          <a:prstGeom prst="rect">
            <a:avLst/>
          </a:prstGeom>
          <a:noFill/>
        </p:spPr>
        <p:txBody>
          <a:bodyPr wrap="square" rtlCol="0">
            <a:spAutoFit/>
          </a:bodyPr>
          <a:lstStyle/>
          <a:p>
            <a:r>
              <a:rPr lang="en-US" sz="1200">
                <a:solidFill>
                  <a:schemeClr val="bg1"/>
                </a:solidFill>
              </a:rPr>
              <a:t>Year</a:t>
            </a:r>
          </a:p>
          <a:p>
            <a:endParaRPr lang="en-US" sz="800">
              <a:solidFill>
                <a:schemeClr val="bg1"/>
              </a:solidFill>
            </a:endParaRPr>
          </a:p>
          <a:p>
            <a:r>
              <a:rPr lang="en-US" sz="1200">
                <a:solidFill>
                  <a:schemeClr val="bg1"/>
                </a:solidFill>
              </a:rPr>
              <a:t>Total Number of Housing Units</a:t>
            </a:r>
          </a:p>
          <a:p>
            <a:endParaRPr lang="en-US" sz="800">
              <a:solidFill>
                <a:schemeClr val="bg1"/>
              </a:solidFill>
            </a:endParaRPr>
          </a:p>
          <a:p>
            <a:r>
              <a:rPr lang="en-US" sz="1200">
                <a:solidFill>
                  <a:schemeClr val="bg1"/>
                </a:solidFill>
              </a:rPr>
              <a:t>Average Rent</a:t>
            </a:r>
          </a:p>
        </p:txBody>
      </p:sp>
      <p:graphicFrame>
        <p:nvGraphicFramePr>
          <p:cNvPr id="8" name="Chart 7">
            <a:extLst>
              <a:ext uri="{FF2B5EF4-FFF2-40B4-BE49-F238E27FC236}">
                <a16:creationId xmlns:a16="http://schemas.microsoft.com/office/drawing/2014/main" id="{519BE4D3-3A1B-4C65-BF39-DA3C0E7E630C}"/>
              </a:ext>
            </a:extLst>
          </p:cNvPr>
          <p:cNvGraphicFramePr>
            <a:graphicFrameLocks/>
          </p:cNvGraphicFramePr>
          <p:nvPr/>
        </p:nvGraphicFramePr>
        <p:xfrm>
          <a:off x="0" y="1411156"/>
          <a:ext cx="12192000" cy="500141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D5B9192B-C399-A848-8BEA-592FDF1C1C70}"/>
              </a:ext>
            </a:extLst>
          </p:cNvPr>
          <p:cNvSpPr txBox="1"/>
          <p:nvPr/>
        </p:nvSpPr>
        <p:spPr>
          <a:xfrm>
            <a:off x="8800408" y="5231477"/>
            <a:ext cx="3391593" cy="1261884"/>
          </a:xfrm>
          <a:prstGeom prst="rect">
            <a:avLst/>
          </a:prstGeom>
          <a:noFill/>
        </p:spPr>
        <p:txBody>
          <a:bodyPr wrap="square" rtlCol="0">
            <a:spAutoFit/>
          </a:bodyPr>
          <a:lstStyle/>
          <a:p>
            <a:r>
              <a:rPr lang="en-US" sz="1200">
                <a:solidFill>
                  <a:schemeClr val="bg1"/>
                </a:solidFill>
              </a:rPr>
              <a:t>              *Affordable Units &lt;= 60% AMI</a:t>
            </a:r>
          </a:p>
          <a:p>
            <a:endParaRPr lang="en-US" sz="667">
              <a:solidFill>
                <a:schemeClr val="bg1"/>
              </a:solidFill>
            </a:endParaRPr>
          </a:p>
          <a:p>
            <a:endParaRPr lang="en-US" sz="1067">
              <a:solidFill>
                <a:schemeClr val="bg1"/>
              </a:solidFill>
            </a:endParaRPr>
          </a:p>
          <a:p>
            <a:r>
              <a:rPr lang="en-US" sz="1200">
                <a:solidFill>
                  <a:schemeClr val="bg1"/>
                </a:solidFill>
              </a:rPr>
              <a:t>Year</a:t>
            </a:r>
          </a:p>
          <a:p>
            <a:endParaRPr lang="en-US" sz="533">
              <a:solidFill>
                <a:schemeClr val="bg1"/>
              </a:solidFill>
            </a:endParaRPr>
          </a:p>
          <a:p>
            <a:r>
              <a:rPr lang="en-US" sz="1200">
                <a:solidFill>
                  <a:schemeClr val="bg1"/>
                </a:solidFill>
              </a:rPr>
              <a:t>Median Rent</a:t>
            </a:r>
          </a:p>
          <a:p>
            <a:endParaRPr lang="en-US" sz="533">
              <a:solidFill>
                <a:schemeClr val="bg1"/>
              </a:solidFill>
            </a:endParaRPr>
          </a:p>
          <a:p>
            <a:r>
              <a:rPr lang="en-US" sz="1200">
                <a:solidFill>
                  <a:schemeClr val="bg1"/>
                </a:solidFill>
              </a:rPr>
              <a:t>Total Housing Units</a:t>
            </a:r>
          </a:p>
        </p:txBody>
      </p:sp>
    </p:spTree>
    <p:extLst>
      <p:ext uri="{BB962C8B-B14F-4D97-AF65-F5344CB8AC3E}">
        <p14:creationId xmlns:p14="http://schemas.microsoft.com/office/powerpoint/2010/main" val="3349019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777" y="470848"/>
            <a:ext cx="3932237" cy="1600200"/>
          </a:xfrm>
        </p:spPr>
        <p:txBody>
          <a:bodyPr>
            <a:normAutofit/>
          </a:bodyPr>
          <a:lstStyle/>
          <a:p>
            <a:r>
              <a:rPr lang="en-US" sz="2400" b="1" dirty="0">
                <a:solidFill>
                  <a:srgbClr val="0070C0"/>
                </a:solidFill>
                <a:latin typeface="PT Sans"/>
              </a:rPr>
              <a:t>Fair Market Rents</a:t>
            </a:r>
            <a:br>
              <a:rPr lang="en-US" sz="2400" b="1" dirty="0">
                <a:solidFill>
                  <a:srgbClr val="0070C0"/>
                </a:solidFill>
                <a:latin typeface="PT Sans"/>
              </a:rPr>
            </a:br>
            <a:r>
              <a:rPr lang="en-US" sz="2400" b="1" dirty="0">
                <a:solidFill>
                  <a:srgbClr val="0070C0"/>
                </a:solidFill>
                <a:latin typeface="PT Sans"/>
              </a:rPr>
              <a:t>Washtenaw County</a:t>
            </a:r>
            <a:endParaRPr lang="en-US" sz="2400" dirty="0">
              <a:solidFill>
                <a:schemeClr val="tx2"/>
              </a:solidFill>
            </a:endParaRPr>
          </a:p>
        </p:txBody>
      </p:sp>
      <p:sp>
        <p:nvSpPr>
          <p:cNvPr id="6" name="Text Placeholder 5"/>
          <p:cNvSpPr>
            <a:spLocks noGrp="1"/>
          </p:cNvSpPr>
          <p:nvPr>
            <p:ph type="body" sz="half" idx="2"/>
          </p:nvPr>
        </p:nvSpPr>
        <p:spPr>
          <a:xfrm>
            <a:off x="607776" y="2522483"/>
            <a:ext cx="3932237" cy="3536616"/>
          </a:xfrm>
        </p:spPr>
        <p:txBody>
          <a:bodyPr>
            <a:normAutofit/>
          </a:bodyPr>
          <a:lstStyle/>
          <a:p>
            <a:r>
              <a:rPr lang="en-US" sz="2000" dirty="0"/>
              <a:t>1-bdr FMR in FY 1983 – </a:t>
            </a:r>
            <a:r>
              <a:rPr lang="en-US" sz="2000" b="1" dirty="0"/>
              <a:t>$372</a:t>
            </a:r>
          </a:p>
          <a:p>
            <a:r>
              <a:rPr lang="en-US" sz="2000" dirty="0"/>
              <a:t>1-bdr FMR in FY 2000 – </a:t>
            </a:r>
            <a:r>
              <a:rPr lang="en-US" sz="2000" b="1" dirty="0"/>
              <a:t>$581</a:t>
            </a:r>
          </a:p>
          <a:p>
            <a:r>
              <a:rPr lang="en-US" sz="2000" b="1" dirty="0"/>
              <a:t>1-bdr FMR in FY 2024 – $1,234</a:t>
            </a:r>
          </a:p>
          <a:p>
            <a:pPr marL="285750" indent="-285750">
              <a:buFont typeface="Arial" panose="020B0604020202020204" pitchFamily="34" charset="0"/>
              <a:buChar char="•"/>
            </a:pPr>
            <a:endParaRPr lang="en-US" sz="2000" dirty="0"/>
          </a:p>
        </p:txBody>
      </p:sp>
      <p:sp>
        <p:nvSpPr>
          <p:cNvPr id="2" name="Rectangle 1"/>
          <p:cNvSpPr/>
          <p:nvPr/>
        </p:nvSpPr>
        <p:spPr>
          <a:xfrm>
            <a:off x="3082222" y="6366739"/>
            <a:ext cx="4131345" cy="246221"/>
          </a:xfrm>
          <a:prstGeom prst="rect">
            <a:avLst/>
          </a:prstGeom>
        </p:spPr>
        <p:txBody>
          <a:bodyPr wrap="square">
            <a:spAutoFit/>
          </a:bodyPr>
          <a:lstStyle/>
          <a:p>
            <a:pPr algn="ctr"/>
            <a:r>
              <a:rPr lang="en-US" sz="1000" i="1" dirty="0"/>
              <a:t>Source: U.S. HUD.</a:t>
            </a:r>
          </a:p>
        </p:txBody>
      </p:sp>
      <p:graphicFrame>
        <p:nvGraphicFramePr>
          <p:cNvPr id="8" name="Chart 7">
            <a:extLst>
              <a:ext uri="{FF2B5EF4-FFF2-40B4-BE49-F238E27FC236}">
                <a16:creationId xmlns:a16="http://schemas.microsoft.com/office/drawing/2014/main" id="{9D43C964-7720-47BA-BD18-8EB7350A4B22}"/>
              </a:ext>
            </a:extLst>
          </p:cNvPr>
          <p:cNvGraphicFramePr>
            <a:graphicFrameLocks/>
          </p:cNvGraphicFramePr>
          <p:nvPr>
            <p:extLst>
              <p:ext uri="{D42A27DB-BD31-4B8C-83A1-F6EECF244321}">
                <p14:modId xmlns:p14="http://schemas.microsoft.com/office/powerpoint/2010/main" val="4087704229"/>
              </p:ext>
            </p:extLst>
          </p:nvPr>
        </p:nvGraphicFramePr>
        <p:xfrm>
          <a:off x="4360984" y="611525"/>
          <a:ext cx="7512147" cy="5712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806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66F7-97F4-403D-849D-D3E7B8EC7ADA}"/>
              </a:ext>
            </a:extLst>
          </p:cNvPr>
          <p:cNvSpPr>
            <a:spLocks noGrp="1"/>
          </p:cNvSpPr>
          <p:nvPr>
            <p:ph type="title"/>
          </p:nvPr>
        </p:nvSpPr>
        <p:spPr>
          <a:xfrm>
            <a:off x="603938" y="640081"/>
            <a:ext cx="2608655" cy="5724144"/>
          </a:xfrm>
        </p:spPr>
        <p:txBody>
          <a:bodyPr vert="horz" lIns="91440" tIns="45720" rIns="91440" bIns="45720" rtlCol="0" anchor="ctr">
            <a:normAutofit fontScale="90000"/>
          </a:bodyPr>
          <a:lstStyle/>
          <a:p>
            <a:r>
              <a:rPr lang="en-US" sz="3600" dirty="0">
                <a:solidFill>
                  <a:srgbClr val="2C2C2C"/>
                </a:solidFill>
              </a:rPr>
              <a:t>African American Population Washtenaw</a:t>
            </a:r>
            <a:br>
              <a:rPr lang="en-US" sz="3600" dirty="0">
                <a:solidFill>
                  <a:srgbClr val="2C2C2C"/>
                </a:solidFill>
              </a:rPr>
            </a:br>
            <a:r>
              <a:rPr lang="en-US" sz="3600" dirty="0">
                <a:solidFill>
                  <a:srgbClr val="2C2C2C"/>
                </a:solidFill>
              </a:rPr>
              <a:t>County </a:t>
            </a:r>
            <a:br>
              <a:rPr lang="en-US" sz="3600" dirty="0">
                <a:solidFill>
                  <a:srgbClr val="2C2C2C"/>
                </a:solidFill>
              </a:rPr>
            </a:br>
            <a:br>
              <a:rPr lang="en-US" sz="3600" dirty="0">
                <a:solidFill>
                  <a:srgbClr val="2C2C2C"/>
                </a:solidFill>
              </a:rPr>
            </a:br>
            <a:r>
              <a:rPr lang="en-US" sz="3600" dirty="0">
                <a:solidFill>
                  <a:srgbClr val="2C2C2C"/>
                </a:solidFill>
              </a:rPr>
              <a:t>1960 </a:t>
            </a:r>
            <a:br>
              <a:rPr lang="en-US" sz="3600" dirty="0">
                <a:solidFill>
                  <a:srgbClr val="2C2C2C"/>
                </a:solidFill>
              </a:rPr>
            </a:br>
            <a:br>
              <a:rPr lang="en-US" sz="3600" dirty="0">
                <a:solidFill>
                  <a:srgbClr val="2C2C2C"/>
                </a:solidFill>
              </a:rPr>
            </a:br>
            <a:r>
              <a:rPr lang="en-US" sz="3600" dirty="0">
                <a:solidFill>
                  <a:srgbClr val="2C2C2C"/>
                </a:solidFill>
              </a:rPr>
              <a:t>Prior to Fair Housing and Civil Rights Laws</a:t>
            </a:r>
          </a:p>
        </p:txBody>
      </p:sp>
      <p:pic>
        <p:nvPicPr>
          <p:cNvPr id="4" name="Content Placeholder 3">
            <a:extLst>
              <a:ext uri="{FF2B5EF4-FFF2-40B4-BE49-F238E27FC236}">
                <a16:creationId xmlns:a16="http://schemas.microsoft.com/office/drawing/2014/main" id="{CCEF9AF4-F306-4299-B692-9D9B832461E2}"/>
              </a:ext>
            </a:extLst>
          </p:cNvPr>
          <p:cNvPicPr>
            <a:picLocks noGrp="1" noChangeAspect="1"/>
          </p:cNvPicPr>
          <p:nvPr>
            <p:ph idx="1"/>
          </p:nvPr>
        </p:nvPicPr>
        <p:blipFill rotWithShape="1">
          <a:blip r:embed="rId3"/>
          <a:srcRect b="8047"/>
          <a:stretch/>
        </p:blipFill>
        <p:spPr>
          <a:xfrm>
            <a:off x="4062964" y="942538"/>
            <a:ext cx="7163222" cy="4808332"/>
          </a:xfrm>
          <a:prstGeom prst="rect">
            <a:avLst/>
          </a:prstGeom>
          <a:effectLst/>
        </p:spPr>
      </p:pic>
    </p:spTree>
    <p:extLst>
      <p:ext uri="{BB962C8B-B14F-4D97-AF65-F5344CB8AC3E}">
        <p14:creationId xmlns:p14="http://schemas.microsoft.com/office/powerpoint/2010/main" val="265637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D84AA5-A732-4BF0-B22A-9EAA277D4E56}" type="slidenum">
              <a:rPr lang="en-US" smtClean="0"/>
              <a:t>17</a:t>
            </a:fld>
            <a:endParaRPr lang="en-US"/>
          </a:p>
        </p:txBody>
      </p:sp>
      <p:pic>
        <p:nvPicPr>
          <p:cNvPr id="7" name="Content Placeholder 6">
            <a:extLst>
              <a:ext uri="{FF2B5EF4-FFF2-40B4-BE49-F238E27FC236}">
                <a16:creationId xmlns:a16="http://schemas.microsoft.com/office/drawing/2014/main" id="{CEA6F8C6-EC26-43C1-97BB-37806C36F35F}"/>
              </a:ext>
            </a:extLst>
          </p:cNvPr>
          <p:cNvPicPr>
            <a:picLocks noGrp="1" noChangeAspect="1"/>
          </p:cNvPicPr>
          <p:nvPr>
            <p:ph idx="1"/>
          </p:nvPr>
        </p:nvPicPr>
        <p:blipFill>
          <a:blip r:embed="rId3"/>
          <a:stretch>
            <a:fillRect/>
          </a:stretch>
        </p:blipFill>
        <p:spPr>
          <a:xfrm>
            <a:off x="522513" y="0"/>
            <a:ext cx="11353801" cy="6882454"/>
          </a:xfrm>
          <a:prstGeom prst="rect">
            <a:avLst/>
          </a:prstGeom>
        </p:spPr>
      </p:pic>
    </p:spTree>
    <p:extLst>
      <p:ext uri="{BB962C8B-B14F-4D97-AF65-F5344CB8AC3E}">
        <p14:creationId xmlns:p14="http://schemas.microsoft.com/office/powerpoint/2010/main" val="138189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87" y="199832"/>
            <a:ext cx="2562726" cy="2811212"/>
          </a:xfrm>
        </p:spPr>
        <p:txBody>
          <a:bodyPr>
            <a:normAutofit/>
          </a:bodyPr>
          <a:lstStyle/>
          <a:p>
            <a:r>
              <a:rPr lang="en-US" dirty="0"/>
              <a:t>Poverty </a:t>
            </a:r>
            <a:br>
              <a:rPr lang="en-US" dirty="0"/>
            </a:br>
            <a:r>
              <a:rPr lang="en-US" dirty="0"/>
              <a:t>by </a:t>
            </a:r>
            <a:br>
              <a:rPr lang="en-US" dirty="0"/>
            </a:br>
            <a:r>
              <a:rPr lang="en-US" dirty="0"/>
              <a:t>Census Tract</a:t>
            </a:r>
          </a:p>
        </p:txBody>
      </p:sp>
      <p:sp>
        <p:nvSpPr>
          <p:cNvPr id="5" name="TextBox 4"/>
          <p:cNvSpPr txBox="1"/>
          <p:nvPr/>
        </p:nvSpPr>
        <p:spPr>
          <a:xfrm>
            <a:off x="193087" y="5655741"/>
            <a:ext cx="2562726" cy="923330"/>
          </a:xfrm>
          <a:prstGeom prst="rect">
            <a:avLst/>
          </a:prstGeom>
          <a:noFill/>
        </p:spPr>
        <p:txBody>
          <a:bodyPr wrap="square" rtlCol="0">
            <a:spAutoFit/>
          </a:bodyPr>
          <a:lstStyle/>
          <a:p>
            <a:endParaRPr lang="en-US" dirty="0"/>
          </a:p>
          <a:p>
            <a:r>
              <a:rPr lang="en-US" sz="1200" dirty="0"/>
              <a:t>Source: 2023 HUD Office of Policy Development &amp; Research, Qualified Census Tracts</a:t>
            </a:r>
          </a:p>
        </p:txBody>
      </p:sp>
      <p:pic>
        <p:nvPicPr>
          <p:cNvPr id="8" name="Content Placeholder 7">
            <a:extLst>
              <a:ext uri="{FF2B5EF4-FFF2-40B4-BE49-F238E27FC236}">
                <a16:creationId xmlns:a16="http://schemas.microsoft.com/office/drawing/2014/main" id="{2F43BFC7-8121-C533-9A1F-DB88DD69627B}"/>
              </a:ext>
            </a:extLst>
          </p:cNvPr>
          <p:cNvPicPr>
            <a:picLocks noGrp="1" noChangeAspect="1"/>
          </p:cNvPicPr>
          <p:nvPr>
            <p:ph idx="1"/>
          </p:nvPr>
        </p:nvPicPr>
        <p:blipFill>
          <a:blip r:embed="rId3"/>
          <a:stretch>
            <a:fillRect/>
          </a:stretch>
        </p:blipFill>
        <p:spPr>
          <a:xfrm>
            <a:off x="2760587" y="1"/>
            <a:ext cx="9238326" cy="6858000"/>
          </a:xfrm>
        </p:spPr>
      </p:pic>
      <p:sp>
        <p:nvSpPr>
          <p:cNvPr id="3" name="TextBox 2">
            <a:extLst>
              <a:ext uri="{FF2B5EF4-FFF2-40B4-BE49-F238E27FC236}">
                <a16:creationId xmlns:a16="http://schemas.microsoft.com/office/drawing/2014/main" id="{AC9AF0AA-CD39-C6F0-2AA5-4141E762FC60}"/>
              </a:ext>
            </a:extLst>
          </p:cNvPr>
          <p:cNvSpPr txBox="1"/>
          <p:nvPr/>
        </p:nvSpPr>
        <p:spPr>
          <a:xfrm>
            <a:off x="400030" y="2958427"/>
            <a:ext cx="2148840" cy="2862322"/>
          </a:xfrm>
          <a:prstGeom prst="rect">
            <a:avLst/>
          </a:prstGeom>
          <a:noFill/>
        </p:spPr>
        <p:txBody>
          <a:bodyPr wrap="square" rtlCol="0">
            <a:spAutoFit/>
          </a:bodyPr>
          <a:lstStyle/>
          <a:p>
            <a:r>
              <a:rPr lang="en-US" dirty="0"/>
              <a:t>Qualified Census Tract: </a:t>
            </a:r>
            <a:r>
              <a:rPr lang="en-US" sz="1800" b="0" i="0" kern="1200" dirty="0">
                <a:solidFill>
                  <a:schemeClr val="tx1"/>
                </a:solidFill>
                <a:effectLst/>
                <a:latin typeface="+mn-lt"/>
                <a:ea typeface="+mn-ea"/>
                <a:cs typeface="+mn-cs"/>
              </a:rPr>
              <a:t>50 percent of households with incomes below 60 percent of the Area Median Gross Income (AMGI) or have a poverty rate of 25 percent or more.</a:t>
            </a:r>
            <a:endParaRPr lang="en-US" dirty="0"/>
          </a:p>
        </p:txBody>
      </p:sp>
    </p:spTree>
    <p:extLst>
      <p:ext uri="{BB962C8B-B14F-4D97-AF65-F5344CB8AC3E}">
        <p14:creationId xmlns:p14="http://schemas.microsoft.com/office/powerpoint/2010/main" val="372989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 Arbor 2020 Poverty by Age and Gender</a:t>
            </a:r>
          </a:p>
        </p:txBody>
      </p:sp>
      <p:sp>
        <p:nvSpPr>
          <p:cNvPr id="5" name="TextBox 4"/>
          <p:cNvSpPr txBox="1"/>
          <p:nvPr/>
        </p:nvSpPr>
        <p:spPr>
          <a:xfrm>
            <a:off x="343231" y="6169193"/>
            <a:ext cx="2992430" cy="553998"/>
          </a:xfrm>
          <a:prstGeom prst="rect">
            <a:avLst/>
          </a:prstGeom>
          <a:noFill/>
        </p:spPr>
        <p:txBody>
          <a:bodyPr wrap="square" rtlCol="0">
            <a:spAutoFit/>
          </a:bodyPr>
          <a:lstStyle/>
          <a:p>
            <a:endParaRPr lang="en-US" dirty="0"/>
          </a:p>
          <a:p>
            <a:r>
              <a:rPr lang="en-US" sz="1200" dirty="0"/>
              <a:t>Source:  DATA USA, Ann Arbor, 2020</a:t>
            </a:r>
          </a:p>
        </p:txBody>
      </p:sp>
      <p:pic>
        <p:nvPicPr>
          <p:cNvPr id="10" name="Content Placeholder 9" descr="Chart&#10;&#10;Description automatically generated">
            <a:extLst>
              <a:ext uri="{FF2B5EF4-FFF2-40B4-BE49-F238E27FC236}">
                <a16:creationId xmlns:a16="http://schemas.microsoft.com/office/drawing/2014/main" id="{6477BE13-53D1-416D-A6C9-B893AF5871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231" y="1690688"/>
            <a:ext cx="10690091" cy="4246286"/>
          </a:xfrm>
        </p:spPr>
      </p:pic>
    </p:spTree>
    <p:extLst>
      <p:ext uri="{BB962C8B-B14F-4D97-AF65-F5344CB8AC3E}">
        <p14:creationId xmlns:p14="http://schemas.microsoft.com/office/powerpoint/2010/main" val="363777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6F9-3F80-41F1-BC58-8033F5340FB4}"/>
              </a:ext>
            </a:extLst>
          </p:cNvPr>
          <p:cNvSpPr>
            <a:spLocks noGrp="1"/>
          </p:cNvSpPr>
          <p:nvPr>
            <p:ph type="ctrTitle"/>
          </p:nvPr>
        </p:nvSpPr>
        <p:spPr>
          <a:xfrm>
            <a:off x="1524000" y="406400"/>
            <a:ext cx="9144000" cy="2387600"/>
          </a:xfrm>
        </p:spPr>
        <p:txBody>
          <a:bodyPr/>
          <a:lstStyle/>
          <a:p>
            <a:r>
              <a:rPr lang="en-US" dirty="0"/>
              <a:t>Group Questions</a:t>
            </a:r>
          </a:p>
        </p:txBody>
      </p:sp>
      <p:sp>
        <p:nvSpPr>
          <p:cNvPr id="3" name="Subtitle 2">
            <a:extLst>
              <a:ext uri="{FF2B5EF4-FFF2-40B4-BE49-F238E27FC236}">
                <a16:creationId xmlns:a16="http://schemas.microsoft.com/office/drawing/2014/main" id="{6BFF9650-53CF-491F-BF6F-FFA967D13FB4}"/>
              </a:ext>
            </a:extLst>
          </p:cNvPr>
          <p:cNvSpPr>
            <a:spLocks noGrp="1"/>
          </p:cNvSpPr>
          <p:nvPr>
            <p:ph type="subTitle" idx="1"/>
          </p:nvPr>
        </p:nvSpPr>
        <p:spPr>
          <a:xfrm>
            <a:off x="791737" y="3602038"/>
            <a:ext cx="9876263" cy="1655762"/>
          </a:xfrm>
        </p:spPr>
        <p:txBody>
          <a:bodyPr>
            <a:normAutofit/>
          </a:bodyPr>
          <a:lstStyle/>
          <a:p>
            <a:pPr marL="457200" indent="-457200" algn="l">
              <a:buAutoNum type="arabicParenR"/>
            </a:pPr>
            <a:r>
              <a:rPr lang="en-US" dirty="0"/>
              <a:t>Introduce yourself – Name </a:t>
            </a:r>
          </a:p>
          <a:p>
            <a:pPr algn="l"/>
            <a:endParaRPr lang="en-US" dirty="0"/>
          </a:p>
          <a:p>
            <a:pPr algn="l"/>
            <a:r>
              <a:rPr lang="en-US" dirty="0"/>
              <a:t>2) What is something you would like to learn about affordable housing today?</a:t>
            </a:r>
          </a:p>
          <a:p>
            <a:pPr algn="l"/>
            <a:endParaRPr lang="en-US" dirty="0"/>
          </a:p>
        </p:txBody>
      </p:sp>
    </p:spTree>
    <p:extLst>
      <p:ext uri="{BB962C8B-B14F-4D97-AF65-F5344CB8AC3E}">
        <p14:creationId xmlns:p14="http://schemas.microsoft.com/office/powerpoint/2010/main" val="331371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7B3FFA-2DAD-4346-B2B1-27A2D1F288B5}"/>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02DF9AF2-737B-44C2-8B1C-ACCE79417C68}"/>
              </a:ext>
            </a:extLst>
          </p:cNvPr>
          <p:cNvSpPr>
            <a:spLocks noGrp="1"/>
          </p:cNvSpPr>
          <p:nvPr>
            <p:ph type="sldNum" sz="quarter" idx="12"/>
          </p:nvPr>
        </p:nvSpPr>
        <p:spPr/>
        <p:txBody>
          <a:bodyPr/>
          <a:lstStyle/>
          <a:p>
            <a:fld id="{D77E9F74-045A-48FC-B9BF-6200E59ED1BF}" type="slidenum">
              <a:rPr lang="en-US" smtClean="0"/>
              <a:t>20</a:t>
            </a:fld>
            <a:endParaRPr lang="en-US"/>
          </a:p>
        </p:txBody>
      </p:sp>
      <p:pic>
        <p:nvPicPr>
          <p:cNvPr id="4" name="Picture 3">
            <a:extLst>
              <a:ext uri="{FF2B5EF4-FFF2-40B4-BE49-F238E27FC236}">
                <a16:creationId xmlns:a16="http://schemas.microsoft.com/office/drawing/2014/main" id="{5BB00BF4-B865-493F-A382-5447C0DEC486}"/>
              </a:ext>
            </a:extLst>
          </p:cNvPr>
          <p:cNvPicPr>
            <a:picLocks noChangeAspect="1"/>
          </p:cNvPicPr>
          <p:nvPr/>
        </p:nvPicPr>
        <p:blipFill rotWithShape="1">
          <a:blip r:embed="rId3"/>
          <a:srcRect t="1963"/>
          <a:stretch/>
        </p:blipFill>
        <p:spPr>
          <a:xfrm>
            <a:off x="479502" y="136524"/>
            <a:ext cx="11236124" cy="6721475"/>
          </a:xfrm>
          <a:prstGeom prst="rect">
            <a:avLst/>
          </a:prstGeom>
        </p:spPr>
      </p:pic>
    </p:spTree>
    <p:extLst>
      <p:ext uri="{BB962C8B-B14F-4D97-AF65-F5344CB8AC3E}">
        <p14:creationId xmlns:p14="http://schemas.microsoft.com/office/powerpoint/2010/main" val="103130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C84D0CC-2EA4-6922-AF1F-BAAC9C345BFC}"/>
              </a:ext>
            </a:extLst>
          </p:cNvPr>
          <p:cNvPicPr>
            <a:picLocks noChangeAspect="1"/>
          </p:cNvPicPr>
          <p:nvPr/>
        </p:nvPicPr>
        <p:blipFill>
          <a:blip r:embed="rId3"/>
          <a:stretch>
            <a:fillRect/>
          </a:stretch>
        </p:blipFill>
        <p:spPr>
          <a:xfrm>
            <a:off x="2838067" y="643467"/>
            <a:ext cx="6515866" cy="5571066"/>
          </a:xfrm>
          <a:prstGeom prst="rect">
            <a:avLst/>
          </a:prstGeom>
        </p:spPr>
      </p:pic>
      <p:sp>
        <p:nvSpPr>
          <p:cNvPr id="2" name="Footer Placeholder 1">
            <a:extLst>
              <a:ext uri="{FF2B5EF4-FFF2-40B4-BE49-F238E27FC236}">
                <a16:creationId xmlns:a16="http://schemas.microsoft.com/office/drawing/2014/main" id="{9DF38629-3D5D-4855-A0AC-D663D5C22EE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AAHC</a:t>
            </a:r>
          </a:p>
        </p:txBody>
      </p:sp>
      <p:sp>
        <p:nvSpPr>
          <p:cNvPr id="3" name="Slide Number Placeholder 2">
            <a:extLst>
              <a:ext uri="{FF2B5EF4-FFF2-40B4-BE49-F238E27FC236}">
                <a16:creationId xmlns:a16="http://schemas.microsoft.com/office/drawing/2014/main" id="{EE466A3F-9683-4514-9B87-4A09FF4C707F}"/>
              </a:ext>
            </a:extLst>
          </p:cNvPr>
          <p:cNvSpPr>
            <a:spLocks noGrp="1"/>
          </p:cNvSpPr>
          <p:nvPr>
            <p:ph type="sldNum" sz="quarter" idx="12"/>
          </p:nvPr>
        </p:nvSpPr>
        <p:spPr>
          <a:xfrm>
            <a:off x="8610600" y="6356350"/>
            <a:ext cx="2743200" cy="365125"/>
          </a:xfrm>
        </p:spPr>
        <p:txBody>
          <a:bodyPr>
            <a:normAutofit/>
          </a:bodyPr>
          <a:lstStyle/>
          <a:p>
            <a:pPr>
              <a:spcAft>
                <a:spcPts val="600"/>
              </a:spcAft>
            </a:pPr>
            <a:fld id="{D77E9F74-045A-48FC-B9BF-6200E59ED1BF}"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3619119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F7201-1FC9-F1EB-9322-09B309D3EFA3}"/>
              </a:ext>
            </a:extLst>
          </p:cNvPr>
          <p:cNvPicPr>
            <a:picLocks noChangeAspect="1"/>
          </p:cNvPicPr>
          <p:nvPr/>
        </p:nvPicPr>
        <p:blipFill>
          <a:blip r:embed="rId3"/>
          <a:stretch>
            <a:fillRect/>
          </a:stretch>
        </p:blipFill>
        <p:spPr>
          <a:xfrm>
            <a:off x="1002914" y="405762"/>
            <a:ext cx="10186172" cy="6452238"/>
          </a:xfrm>
          <a:prstGeom prst="rect">
            <a:avLst/>
          </a:prstGeom>
        </p:spPr>
      </p:pic>
      <p:sp>
        <p:nvSpPr>
          <p:cNvPr id="4" name="TextBox 3">
            <a:extLst>
              <a:ext uri="{FF2B5EF4-FFF2-40B4-BE49-F238E27FC236}">
                <a16:creationId xmlns:a16="http://schemas.microsoft.com/office/drawing/2014/main" id="{2847D017-10C0-77DF-155D-2A04E09D8F89}"/>
              </a:ext>
            </a:extLst>
          </p:cNvPr>
          <p:cNvSpPr txBox="1"/>
          <p:nvPr/>
        </p:nvSpPr>
        <p:spPr>
          <a:xfrm>
            <a:off x="473745" y="202881"/>
            <a:ext cx="10398693" cy="1384995"/>
          </a:xfrm>
          <a:prstGeom prst="rect">
            <a:avLst/>
          </a:prstGeom>
          <a:noFill/>
        </p:spPr>
        <p:txBody>
          <a:bodyPr wrap="square" rtlCol="0">
            <a:spAutoFit/>
          </a:bodyPr>
          <a:lstStyle/>
          <a:p>
            <a:pPr algn="ctr"/>
            <a:r>
              <a:rPr lang="en-US" sz="2800" b="1" dirty="0">
                <a:solidFill>
                  <a:schemeClr val="accent1">
                    <a:lumMod val="50000"/>
                  </a:schemeClr>
                </a:solidFill>
              </a:rPr>
              <a:t>People Experiencing Homelessness In Washtenaw County </a:t>
            </a:r>
          </a:p>
          <a:p>
            <a:pPr algn="ctr"/>
            <a:r>
              <a:rPr lang="en-US" sz="2800" b="1" dirty="0">
                <a:solidFill>
                  <a:schemeClr val="accent1">
                    <a:lumMod val="50000"/>
                  </a:schemeClr>
                </a:solidFill>
              </a:rPr>
              <a:t>Dec 2021 – Dec 2022 in Continuum of Care System</a:t>
            </a:r>
          </a:p>
          <a:p>
            <a:pPr algn="ctr"/>
            <a:endParaRPr lang="en-US" sz="2800" b="1" dirty="0">
              <a:solidFill>
                <a:schemeClr val="accent1">
                  <a:lumMod val="50000"/>
                </a:schemeClr>
              </a:solidFill>
            </a:endParaRPr>
          </a:p>
        </p:txBody>
      </p:sp>
    </p:spTree>
    <p:extLst>
      <p:ext uri="{BB962C8B-B14F-4D97-AF65-F5344CB8AC3E}">
        <p14:creationId xmlns:p14="http://schemas.microsoft.com/office/powerpoint/2010/main" val="405556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a:bodyPr>
          <a:lstStyle/>
          <a:p>
            <a:r>
              <a:rPr lang="en-US" sz="4000" dirty="0"/>
              <a:t>Major Area Employers</a:t>
            </a:r>
          </a:p>
        </p:txBody>
      </p:sp>
      <p:sp>
        <p:nvSpPr>
          <p:cNvPr id="8" name="TextBox 7"/>
          <p:cNvSpPr txBox="1"/>
          <p:nvPr/>
        </p:nvSpPr>
        <p:spPr>
          <a:xfrm>
            <a:off x="5943600" y="6400412"/>
            <a:ext cx="5257800" cy="276999"/>
          </a:xfrm>
          <a:prstGeom prst="rect">
            <a:avLst/>
          </a:prstGeom>
          <a:noFill/>
        </p:spPr>
        <p:txBody>
          <a:bodyPr wrap="square" rtlCol="0">
            <a:spAutoFit/>
          </a:bodyPr>
          <a:lstStyle/>
          <a:p>
            <a:pPr algn="r"/>
            <a:r>
              <a:rPr lang="en-US" sz="1200" dirty="0"/>
              <a:t>Source:  Ann Arbor SPARK (January 2022)</a:t>
            </a:r>
            <a:endParaRPr lang="en-US" dirty="0"/>
          </a:p>
        </p:txBody>
      </p:sp>
      <p:graphicFrame>
        <p:nvGraphicFramePr>
          <p:cNvPr id="13" name="Table 12">
            <a:extLst>
              <a:ext uri="{FF2B5EF4-FFF2-40B4-BE49-F238E27FC236}">
                <a16:creationId xmlns:a16="http://schemas.microsoft.com/office/drawing/2014/main" id="{F4981A6A-902D-409D-81C5-B04B42A56415}"/>
              </a:ext>
            </a:extLst>
          </p:cNvPr>
          <p:cNvGraphicFramePr>
            <a:graphicFrameLocks noGrp="1"/>
          </p:cNvGraphicFramePr>
          <p:nvPr/>
        </p:nvGraphicFramePr>
        <p:xfrm>
          <a:off x="958090" y="1078577"/>
          <a:ext cx="9749667" cy="5202952"/>
        </p:xfrm>
        <a:graphic>
          <a:graphicData uri="http://schemas.openxmlformats.org/drawingml/2006/table">
            <a:tbl>
              <a:tblPr bandRow="1">
                <a:tableStyleId>{5C22544A-7EE6-4342-B048-85BDC9FD1C3A}</a:tableStyleId>
              </a:tblPr>
              <a:tblGrid>
                <a:gridCol w="3428380">
                  <a:extLst>
                    <a:ext uri="{9D8B030D-6E8A-4147-A177-3AD203B41FA5}">
                      <a16:colId xmlns:a16="http://schemas.microsoft.com/office/drawing/2014/main" val="2834738318"/>
                    </a:ext>
                  </a:extLst>
                </a:gridCol>
                <a:gridCol w="4412973">
                  <a:extLst>
                    <a:ext uri="{9D8B030D-6E8A-4147-A177-3AD203B41FA5}">
                      <a16:colId xmlns:a16="http://schemas.microsoft.com/office/drawing/2014/main" val="2214902977"/>
                    </a:ext>
                  </a:extLst>
                </a:gridCol>
                <a:gridCol w="1908314">
                  <a:extLst>
                    <a:ext uri="{9D8B030D-6E8A-4147-A177-3AD203B41FA5}">
                      <a16:colId xmlns:a16="http://schemas.microsoft.com/office/drawing/2014/main" val="1609771925"/>
                    </a:ext>
                  </a:extLst>
                </a:gridCol>
              </a:tblGrid>
              <a:tr h="448072">
                <a:tc>
                  <a:txBody>
                    <a:bodyPr/>
                    <a:lstStyle/>
                    <a:p>
                      <a:pPr algn="ctr" fontAlgn="ctr"/>
                      <a:r>
                        <a:rPr lang="en-US" sz="1600" b="1" u="none" strike="noStrike" dirty="0">
                          <a:solidFill>
                            <a:schemeClr val="bg1"/>
                          </a:solidFill>
                          <a:effectLst/>
                        </a:rPr>
                        <a:t>Company Name</a:t>
                      </a:r>
                      <a:endParaRPr lang="en-US" sz="1600" b="1" i="0" u="none" strike="noStrike" dirty="0">
                        <a:solidFill>
                          <a:schemeClr val="bg1"/>
                        </a:solidFill>
                        <a:effectLst/>
                        <a:latin typeface="Calibri" panose="020F0502020204030204" pitchFamily="34" charset="0"/>
                      </a:endParaRPr>
                    </a:p>
                  </a:txBody>
                  <a:tcPr marL="9311" marR="9311" marT="9311" marB="0" anchor="ctr">
                    <a:solidFill>
                      <a:schemeClr val="accent1"/>
                    </a:solidFill>
                  </a:tcPr>
                </a:tc>
                <a:tc>
                  <a:txBody>
                    <a:bodyPr/>
                    <a:lstStyle/>
                    <a:p>
                      <a:pPr algn="ctr" fontAlgn="ctr"/>
                      <a:r>
                        <a:rPr lang="en-US" sz="1600" b="1" u="none" strike="noStrike">
                          <a:solidFill>
                            <a:schemeClr val="bg1"/>
                          </a:solidFill>
                          <a:effectLst/>
                        </a:rPr>
                        <a:t>Organization Type</a:t>
                      </a:r>
                      <a:endParaRPr lang="en-US" sz="1600" b="1" i="0" u="none" strike="noStrike">
                        <a:solidFill>
                          <a:schemeClr val="bg1"/>
                        </a:solidFill>
                        <a:effectLst/>
                        <a:latin typeface="Calibri" panose="020F0502020204030204" pitchFamily="34" charset="0"/>
                      </a:endParaRPr>
                    </a:p>
                  </a:txBody>
                  <a:tcPr marL="9311" marR="9311" marT="9311" marB="0" anchor="ctr">
                    <a:solidFill>
                      <a:schemeClr val="accent1"/>
                    </a:solidFill>
                  </a:tcPr>
                </a:tc>
                <a:tc>
                  <a:txBody>
                    <a:bodyPr/>
                    <a:lstStyle/>
                    <a:p>
                      <a:pPr algn="ctr" fontAlgn="ctr"/>
                      <a:r>
                        <a:rPr lang="en-US" sz="1600" b="1" u="none" strike="noStrike" dirty="0">
                          <a:solidFill>
                            <a:schemeClr val="bg1"/>
                          </a:solidFill>
                          <a:effectLst/>
                        </a:rPr>
                        <a:t># of Employees</a:t>
                      </a:r>
                      <a:endParaRPr lang="en-US" sz="1600" b="1" i="0" u="none" strike="noStrike" dirty="0">
                        <a:solidFill>
                          <a:schemeClr val="bg1"/>
                        </a:solidFill>
                        <a:effectLst/>
                        <a:latin typeface="Calibri" panose="020F0502020204030204" pitchFamily="34" charset="0"/>
                      </a:endParaRPr>
                    </a:p>
                  </a:txBody>
                  <a:tcPr marL="9311" marR="9311" marT="9311" marB="0" anchor="ctr">
                    <a:solidFill>
                      <a:schemeClr val="accent1"/>
                    </a:solidFill>
                  </a:tcPr>
                </a:tc>
                <a:extLst>
                  <a:ext uri="{0D108BD9-81ED-4DB2-BD59-A6C34878D82A}">
                    <a16:rowId xmlns:a16="http://schemas.microsoft.com/office/drawing/2014/main" val="2003977405"/>
                  </a:ext>
                </a:extLst>
              </a:tr>
              <a:tr h="237744">
                <a:tc>
                  <a:txBody>
                    <a:bodyPr/>
                    <a:lstStyle/>
                    <a:p>
                      <a:pPr marL="182880" algn="l" fontAlgn="ctr"/>
                      <a:r>
                        <a:rPr lang="en-US" sz="1400" u="none" strike="noStrike" dirty="0">
                          <a:effectLst/>
                        </a:rPr>
                        <a:t>University of Michigan</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Public university and health care system</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34,300 – 34,399</a:t>
                      </a:r>
                      <a:endParaRPr lang="en-US" sz="1400" b="0" i="0" u="none" strike="noStrike">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719575412"/>
                  </a:ext>
                </a:extLst>
              </a:tr>
              <a:tr h="237744">
                <a:tc>
                  <a:txBody>
                    <a:bodyPr/>
                    <a:lstStyle/>
                    <a:p>
                      <a:pPr marL="182880" algn="l" fontAlgn="ctr"/>
                      <a:r>
                        <a:rPr lang="en-US" sz="1400" u="none" strike="noStrike" dirty="0">
                          <a:effectLst/>
                        </a:rPr>
                        <a:t>St. Joseph Mercy Health Systems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Health care system</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5,800 – 5,899</a:t>
                      </a:r>
                      <a:endParaRPr lang="en-US" sz="1400" b="0" i="0" u="none" strike="noStrike">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336588411"/>
                  </a:ext>
                </a:extLst>
              </a:tr>
              <a:tr h="237744">
                <a:tc>
                  <a:txBody>
                    <a:bodyPr/>
                    <a:lstStyle/>
                    <a:p>
                      <a:pPr marL="182880" algn="l" fontAlgn="ctr"/>
                      <a:r>
                        <a:rPr lang="en-US" sz="1400" u="none" strike="noStrike" dirty="0">
                          <a:effectLst/>
                        </a:rPr>
                        <a:t>General Motors Proving Grounds</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OEM research</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5,500 – 5,599</a:t>
                      </a:r>
                      <a:endParaRPr lang="en-US" sz="1400" b="0" i="0" u="none" strike="noStrike">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248292090"/>
                  </a:ext>
                </a:extLst>
              </a:tr>
              <a:tr h="237744">
                <a:tc>
                  <a:txBody>
                    <a:bodyPr/>
                    <a:lstStyle/>
                    <a:p>
                      <a:pPr marL="182880" algn="l" fontAlgn="ctr"/>
                      <a:r>
                        <a:rPr lang="en-US" sz="1400" u="none" strike="noStrike">
                          <a:effectLst/>
                        </a:rPr>
                        <a:t>VA Ann Arbor Healthcare System</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Health care system</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2,800 – 2,899</a:t>
                      </a:r>
                      <a:endParaRPr lang="en-US" sz="1400" b="0" i="0" u="none" strike="noStrike">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698427841"/>
                  </a:ext>
                </a:extLst>
              </a:tr>
              <a:tr h="237744">
                <a:tc>
                  <a:txBody>
                    <a:bodyPr/>
                    <a:lstStyle/>
                    <a:p>
                      <a:pPr marL="182880" algn="l" fontAlgn="ctr"/>
                      <a:r>
                        <a:rPr lang="en-US" sz="1400" u="none" strike="noStrike">
                          <a:effectLst/>
                        </a:rPr>
                        <a:t>Ann Arbor Public Schools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Public school district</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2,500 – 2,599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087952166"/>
                  </a:ext>
                </a:extLst>
              </a:tr>
              <a:tr h="237744">
                <a:tc>
                  <a:txBody>
                    <a:bodyPr/>
                    <a:lstStyle/>
                    <a:p>
                      <a:pPr marL="182880" algn="l" fontAlgn="ctr"/>
                      <a:r>
                        <a:rPr lang="en-US" sz="1400" u="none" strike="noStrike" dirty="0">
                          <a:effectLst/>
                        </a:rPr>
                        <a:t>Toyota Technical Center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OEM research</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2,200 – 2,299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813828315"/>
                  </a:ext>
                </a:extLst>
              </a:tr>
              <a:tr h="237744">
                <a:tc>
                  <a:txBody>
                    <a:bodyPr/>
                    <a:lstStyle/>
                    <a:p>
                      <a:pPr marL="182880" algn="l" fontAlgn="ctr"/>
                      <a:r>
                        <a:rPr lang="en-US" sz="1400" u="none" strike="noStrike">
                          <a:effectLst/>
                        </a:rPr>
                        <a:t>Faurecia Interior Systems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Automotive component manufacturer</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1,800 – 1,899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675779873"/>
                  </a:ext>
                </a:extLst>
              </a:tr>
              <a:tr h="237744">
                <a:tc>
                  <a:txBody>
                    <a:bodyPr/>
                    <a:lstStyle/>
                    <a:p>
                      <a:pPr marL="182880" algn="l" fontAlgn="ctr"/>
                      <a:r>
                        <a:rPr lang="en-US" sz="1400" u="none" strike="noStrike">
                          <a:effectLst/>
                        </a:rPr>
                        <a:t>IHA Health Services Corporation</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Multi-specialty physician group practice</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1,600 – 1,699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15789841"/>
                  </a:ext>
                </a:extLst>
              </a:tr>
              <a:tr h="237744">
                <a:tc>
                  <a:txBody>
                    <a:bodyPr/>
                    <a:lstStyle/>
                    <a:p>
                      <a:pPr marL="182880" algn="l" fontAlgn="ctr"/>
                      <a:r>
                        <a:rPr lang="en-US" sz="1400" u="none" strike="noStrike">
                          <a:effectLst/>
                        </a:rPr>
                        <a:t>Eastern Michigan University</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Public university</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1,300 – 1,399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479484932"/>
                  </a:ext>
                </a:extLst>
              </a:tr>
              <a:tr h="237744">
                <a:tc>
                  <a:txBody>
                    <a:bodyPr/>
                    <a:lstStyle/>
                    <a:p>
                      <a:pPr marL="182880" algn="l" fontAlgn="ctr"/>
                      <a:r>
                        <a:rPr lang="en-US" sz="1400" u="none" strike="noStrike">
                          <a:effectLst/>
                        </a:rPr>
                        <a:t>Washtenaw County Government</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County government</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1,300 – 1,399</a:t>
                      </a:r>
                      <a:endParaRPr lang="en-US" sz="1400" b="0" i="0" u="none" strike="noStrike">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773240422"/>
                  </a:ext>
                </a:extLst>
              </a:tr>
              <a:tr h="237744">
                <a:tc>
                  <a:txBody>
                    <a:bodyPr/>
                    <a:lstStyle/>
                    <a:p>
                      <a:pPr marL="182880" algn="l" fontAlgn="ctr"/>
                      <a:r>
                        <a:rPr lang="en-US" sz="1400" u="none" strike="noStrike">
                          <a:effectLst/>
                        </a:rPr>
                        <a:t>Domino’s Pizza</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Corporate headquarters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1,000 – 1,099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363529423"/>
                  </a:ext>
                </a:extLst>
              </a:tr>
              <a:tr h="237744">
                <a:tc>
                  <a:txBody>
                    <a:bodyPr/>
                    <a:lstStyle/>
                    <a:p>
                      <a:pPr marL="182880" algn="l" fontAlgn="ctr"/>
                      <a:r>
                        <a:rPr lang="en-US" sz="1400" u="none" strike="noStrike">
                          <a:effectLst/>
                        </a:rPr>
                        <a:t>Thomson Reuters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Software and information services for professionals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1,000 – 1,099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676417497"/>
                  </a:ext>
                </a:extLst>
              </a:tr>
              <a:tr h="237744">
                <a:tc>
                  <a:txBody>
                    <a:bodyPr/>
                    <a:lstStyle/>
                    <a:p>
                      <a:pPr marL="182880" algn="l" fontAlgn="ctr"/>
                      <a:r>
                        <a:rPr lang="en-US" sz="1400" u="none" strike="noStrike">
                          <a:effectLst/>
                        </a:rPr>
                        <a:t>Thai Summit America</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Automotive component manufacturer</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800 – 899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265088894"/>
                  </a:ext>
                </a:extLst>
              </a:tr>
              <a:tr h="237744">
                <a:tc>
                  <a:txBody>
                    <a:bodyPr/>
                    <a:lstStyle/>
                    <a:p>
                      <a:pPr marL="182880" algn="l" fontAlgn="ctr"/>
                      <a:r>
                        <a:rPr lang="en-US" sz="1400" u="none" strike="noStrike" dirty="0">
                          <a:effectLst/>
                        </a:rPr>
                        <a:t>City of Ann Arbor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City government</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1787001980"/>
                  </a:ext>
                </a:extLst>
              </a:tr>
              <a:tr h="237744">
                <a:tc>
                  <a:txBody>
                    <a:bodyPr/>
                    <a:lstStyle/>
                    <a:p>
                      <a:pPr marL="182880" algn="l" fontAlgn="ctr"/>
                      <a:r>
                        <a:rPr lang="en-US" sz="1400" u="none" strike="noStrike">
                          <a:effectLst/>
                        </a:rPr>
                        <a:t>Truck Hero Inc.</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Automotive component manufacturer</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4126409619"/>
                  </a:ext>
                </a:extLst>
              </a:tr>
              <a:tr h="237744">
                <a:tc>
                  <a:txBody>
                    <a:bodyPr/>
                    <a:lstStyle/>
                    <a:p>
                      <a:pPr marL="182880" algn="l" fontAlgn="ctr"/>
                      <a:r>
                        <a:rPr lang="en-US" sz="1400" u="none" strike="noStrike">
                          <a:effectLst/>
                        </a:rPr>
                        <a:t>Grupo Antolin Interiors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Automotive component manufacturer</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891439737"/>
                  </a:ext>
                </a:extLst>
              </a:tr>
              <a:tr h="237744">
                <a:tc>
                  <a:txBody>
                    <a:bodyPr/>
                    <a:lstStyle/>
                    <a:p>
                      <a:pPr marL="182880" algn="l" fontAlgn="ctr"/>
                      <a:r>
                        <a:rPr lang="en-US" sz="1400" u="none" strike="noStrike">
                          <a:effectLst/>
                        </a:rPr>
                        <a:t>Zingerman’s Community of Businesses</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Food production</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603028251"/>
                  </a:ext>
                </a:extLst>
              </a:tr>
              <a:tr h="237744">
                <a:tc>
                  <a:txBody>
                    <a:bodyPr/>
                    <a:lstStyle/>
                    <a:p>
                      <a:pPr marL="182880" algn="l" fontAlgn="ctr"/>
                      <a:r>
                        <a:rPr lang="en-US" sz="1400" u="none" strike="noStrike">
                          <a:effectLst/>
                        </a:rPr>
                        <a:t>IBM Watson Health</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Data and information</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2883641778"/>
                  </a:ext>
                </a:extLst>
              </a:tr>
              <a:tr h="237744">
                <a:tc>
                  <a:txBody>
                    <a:bodyPr/>
                    <a:lstStyle/>
                    <a:p>
                      <a:pPr marL="182880" algn="l" fontAlgn="ctr"/>
                      <a:r>
                        <a:rPr lang="en-US" sz="1400" u="none" strike="noStrike">
                          <a:effectLst/>
                        </a:rPr>
                        <a:t>Terumo Cardiovascular Group</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a:effectLst/>
                        </a:rPr>
                        <a:t>Medical device manufacturer</a:t>
                      </a:r>
                      <a:endParaRPr lang="en-US" sz="1400" b="0" i="0" u="none" strike="noStrike">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4267848544"/>
                  </a:ext>
                </a:extLst>
              </a:tr>
              <a:tr h="237744">
                <a:tc>
                  <a:txBody>
                    <a:bodyPr/>
                    <a:lstStyle/>
                    <a:p>
                      <a:pPr marL="182880" algn="l" fontAlgn="ctr"/>
                      <a:r>
                        <a:rPr lang="en-US" sz="1400" u="none" strike="noStrike" dirty="0">
                          <a:effectLst/>
                        </a:rPr>
                        <a:t>Citizens Insurance Company of America</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Property and casualty insurance</a:t>
                      </a:r>
                      <a:endParaRPr lang="en-US" sz="1400" b="0" i="0" u="none" strike="noStrike" dirty="0">
                        <a:solidFill>
                          <a:srgbClr val="333333"/>
                        </a:solidFill>
                        <a:effectLst/>
                        <a:latin typeface="Calibri" panose="020F0502020204030204" pitchFamily="34" charset="0"/>
                      </a:endParaRPr>
                    </a:p>
                  </a:txBody>
                  <a:tcPr marL="9311" marR="9311" marT="9311" marB="0" anchor="ctr"/>
                </a:tc>
                <a:tc>
                  <a:txBody>
                    <a:bodyPr/>
                    <a:lstStyle/>
                    <a:p>
                      <a:pPr marL="182880" algn="l" fontAlgn="ctr"/>
                      <a:r>
                        <a:rPr lang="en-US" sz="1400" u="none" strike="noStrike" dirty="0">
                          <a:effectLst/>
                        </a:rPr>
                        <a:t>700 – 799</a:t>
                      </a:r>
                      <a:endParaRPr lang="en-US" sz="1400" b="0" i="0" u="none" strike="noStrike" dirty="0">
                        <a:solidFill>
                          <a:srgbClr val="333333"/>
                        </a:solidFill>
                        <a:effectLst/>
                        <a:latin typeface="Calibri" panose="020F0502020204030204" pitchFamily="34" charset="0"/>
                      </a:endParaRPr>
                    </a:p>
                  </a:txBody>
                  <a:tcPr marL="9311" marR="9311" marT="9311" marB="0" anchor="ctr"/>
                </a:tc>
                <a:extLst>
                  <a:ext uri="{0D108BD9-81ED-4DB2-BD59-A6C34878D82A}">
                    <a16:rowId xmlns:a16="http://schemas.microsoft.com/office/drawing/2014/main" val="3319561204"/>
                  </a:ext>
                </a:extLst>
              </a:tr>
            </a:tbl>
          </a:graphicData>
        </a:graphic>
      </p:graphicFrame>
    </p:spTree>
    <p:extLst>
      <p:ext uri="{BB962C8B-B14F-4D97-AF65-F5344CB8AC3E}">
        <p14:creationId xmlns:p14="http://schemas.microsoft.com/office/powerpoint/2010/main" val="373042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777" y="470848"/>
            <a:ext cx="3932237" cy="1600200"/>
          </a:xfrm>
        </p:spPr>
        <p:txBody>
          <a:bodyPr>
            <a:normAutofit/>
          </a:bodyPr>
          <a:lstStyle/>
          <a:p>
            <a:r>
              <a:rPr lang="en-US" sz="2400" b="1" dirty="0">
                <a:solidFill>
                  <a:srgbClr val="0070C0"/>
                </a:solidFill>
                <a:latin typeface="PT Sans"/>
              </a:rPr>
              <a:t>U of M Enrollment and Ann Arbor Population</a:t>
            </a:r>
            <a:endParaRPr lang="en-US" sz="2400" dirty="0">
              <a:solidFill>
                <a:schemeClr val="tx2"/>
              </a:solidFill>
            </a:endParaRPr>
          </a:p>
        </p:txBody>
      </p:sp>
      <p:sp>
        <p:nvSpPr>
          <p:cNvPr id="6" name="Text Placeholder 5"/>
          <p:cNvSpPr>
            <a:spLocks noGrp="1"/>
          </p:cNvSpPr>
          <p:nvPr>
            <p:ph type="body" sz="half" idx="2"/>
          </p:nvPr>
        </p:nvSpPr>
        <p:spPr>
          <a:xfrm>
            <a:off x="607776" y="2247511"/>
            <a:ext cx="3932237" cy="3811588"/>
          </a:xfrm>
        </p:spPr>
        <p:txBody>
          <a:bodyPr>
            <a:normAutofit/>
          </a:bodyPr>
          <a:lstStyle/>
          <a:p>
            <a:r>
              <a:rPr lang="en-US" sz="2000" dirty="0"/>
              <a:t>U of M enrollment in 1999 – </a:t>
            </a:r>
            <a:r>
              <a:rPr lang="en-US" sz="2000" b="1" dirty="0"/>
              <a:t>37,846</a:t>
            </a:r>
          </a:p>
          <a:p>
            <a:r>
              <a:rPr lang="en-US" sz="2000" dirty="0"/>
              <a:t>U of M enrollment in 2018 - </a:t>
            </a:r>
            <a:r>
              <a:rPr lang="en-US" sz="2000" b="1" dirty="0"/>
              <a:t>46,716</a:t>
            </a:r>
          </a:p>
          <a:p>
            <a:r>
              <a:rPr lang="en-US" sz="2000" b="1" dirty="0"/>
              <a:t>U of M enrollment in 2023 -51,225</a:t>
            </a:r>
            <a:r>
              <a:rPr lang="en-US" sz="2000" dirty="0"/>
              <a:t> </a:t>
            </a:r>
          </a:p>
          <a:p>
            <a:pPr marL="285750" indent="-285750">
              <a:buFont typeface="Arial" panose="020B0604020202020204" pitchFamily="34" charset="0"/>
              <a:buChar char="•"/>
            </a:pPr>
            <a:endParaRPr lang="en-US" sz="2000" dirty="0"/>
          </a:p>
        </p:txBody>
      </p:sp>
      <p:sp>
        <p:nvSpPr>
          <p:cNvPr id="2" name="Rectangle 1"/>
          <p:cNvSpPr/>
          <p:nvPr/>
        </p:nvSpPr>
        <p:spPr>
          <a:xfrm>
            <a:off x="4826615" y="6324116"/>
            <a:ext cx="4131345" cy="246221"/>
          </a:xfrm>
          <a:prstGeom prst="rect">
            <a:avLst/>
          </a:prstGeom>
        </p:spPr>
        <p:txBody>
          <a:bodyPr wrap="square">
            <a:spAutoFit/>
          </a:bodyPr>
          <a:lstStyle/>
          <a:p>
            <a:pPr algn="ctr"/>
            <a:r>
              <a:rPr lang="en-US" sz="1000" i="1" dirty="0"/>
              <a:t>Sources: University of Michigan Office of the Registrar and Housing.</a:t>
            </a:r>
          </a:p>
        </p:txBody>
      </p:sp>
      <p:graphicFrame>
        <p:nvGraphicFramePr>
          <p:cNvPr id="7" name="Chart 6">
            <a:extLst>
              <a:ext uri="{FF2B5EF4-FFF2-40B4-BE49-F238E27FC236}">
                <a16:creationId xmlns:a16="http://schemas.microsoft.com/office/drawing/2014/main" id="{C2B87490-EC80-41F3-BC6E-9714C9F26E5B}"/>
              </a:ext>
            </a:extLst>
          </p:cNvPr>
          <p:cNvGraphicFramePr>
            <a:graphicFrameLocks/>
          </p:cNvGraphicFramePr>
          <p:nvPr/>
        </p:nvGraphicFramePr>
        <p:xfrm>
          <a:off x="4981434" y="682388"/>
          <a:ext cx="6687402" cy="52270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4178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latin typeface="PT Sans"/>
              </a:rPr>
              <a:t>U of M Enrollment and Ann Arbor Population</a:t>
            </a:r>
          </a:p>
        </p:txBody>
      </p:sp>
      <p:sp>
        <p:nvSpPr>
          <p:cNvPr id="4" name="Text Placeholder 3"/>
          <p:cNvSpPr>
            <a:spLocks noGrp="1"/>
          </p:cNvSpPr>
          <p:nvPr>
            <p:ph type="body" sz="half" idx="2"/>
          </p:nvPr>
        </p:nvSpPr>
        <p:spPr>
          <a:xfrm>
            <a:off x="839788" y="2057400"/>
            <a:ext cx="3932237" cy="3087806"/>
          </a:xfrm>
        </p:spPr>
        <p:txBody>
          <a:bodyPr>
            <a:normAutofit/>
          </a:bodyPr>
          <a:lstStyle/>
          <a:p>
            <a:endParaRPr lang="en-US" sz="2000" dirty="0"/>
          </a:p>
          <a:p>
            <a:r>
              <a:rPr lang="en-US" sz="2000" dirty="0"/>
              <a:t>Decennial Census data</a:t>
            </a:r>
          </a:p>
        </p:txBody>
      </p:sp>
      <p:sp>
        <p:nvSpPr>
          <p:cNvPr id="6" name="Rectangle 5"/>
          <p:cNvSpPr/>
          <p:nvPr/>
        </p:nvSpPr>
        <p:spPr>
          <a:xfrm>
            <a:off x="740233" y="5727416"/>
            <a:ext cx="3272209" cy="400110"/>
          </a:xfrm>
          <a:prstGeom prst="rect">
            <a:avLst/>
          </a:prstGeom>
        </p:spPr>
        <p:txBody>
          <a:bodyPr wrap="square">
            <a:spAutoFit/>
          </a:bodyPr>
          <a:lstStyle/>
          <a:p>
            <a:pPr algn="ctr"/>
            <a:r>
              <a:rPr lang="en-US" sz="1000" i="1" dirty="0"/>
              <a:t>Sources: University of Michigan Office of the Registrar and U.S. Census Bureau.</a:t>
            </a:r>
          </a:p>
        </p:txBody>
      </p:sp>
      <p:graphicFrame>
        <p:nvGraphicFramePr>
          <p:cNvPr id="7" name="Chart 6">
            <a:extLst>
              <a:ext uri="{FF2B5EF4-FFF2-40B4-BE49-F238E27FC236}">
                <a16:creationId xmlns:a16="http://schemas.microsoft.com/office/drawing/2014/main" id="{6ABB929C-F533-4A54-82F3-59A5A60C4647}"/>
              </a:ext>
            </a:extLst>
          </p:cNvPr>
          <p:cNvGraphicFramePr>
            <a:graphicFrameLocks/>
          </p:cNvGraphicFramePr>
          <p:nvPr/>
        </p:nvGraphicFramePr>
        <p:xfrm>
          <a:off x="4913194" y="723332"/>
          <a:ext cx="6439018" cy="5404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4134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788" y="5868988"/>
            <a:ext cx="1427747" cy="461665"/>
          </a:xfrm>
          <a:prstGeom prst="rect">
            <a:avLst/>
          </a:prstGeom>
          <a:noFill/>
        </p:spPr>
        <p:txBody>
          <a:bodyPr wrap="square" rtlCol="0">
            <a:spAutoFit/>
          </a:bodyPr>
          <a:lstStyle/>
          <a:p>
            <a:pPr algn="ctr"/>
            <a:r>
              <a:rPr lang="en-US" sz="1200" dirty="0"/>
              <a:t>Source: On the Map 2019</a:t>
            </a:r>
          </a:p>
        </p:txBody>
      </p:sp>
      <p:sp>
        <p:nvSpPr>
          <p:cNvPr id="3" name="Title 2"/>
          <p:cNvSpPr>
            <a:spLocks noGrp="1"/>
          </p:cNvSpPr>
          <p:nvPr>
            <p:ph type="title"/>
          </p:nvPr>
        </p:nvSpPr>
        <p:spPr>
          <a:xfrm>
            <a:off x="448894" y="527347"/>
            <a:ext cx="3637281" cy="5222240"/>
          </a:xfrm>
        </p:spPr>
        <p:txBody>
          <a:bodyPr>
            <a:normAutofit/>
          </a:bodyPr>
          <a:lstStyle/>
          <a:p>
            <a:pPr marL="0" indent="0"/>
            <a:r>
              <a:rPr lang="en-US" b="1" dirty="0"/>
              <a:t>Commuting Patterns</a:t>
            </a:r>
            <a:br>
              <a:rPr lang="en-US" dirty="0"/>
            </a:br>
            <a:br>
              <a:rPr lang="en-US" dirty="0"/>
            </a:br>
            <a:r>
              <a:rPr lang="en-US" dirty="0"/>
              <a:t>90,651 commute in for jobs</a:t>
            </a:r>
            <a:br>
              <a:rPr lang="en-US" dirty="0"/>
            </a:br>
            <a:br>
              <a:rPr lang="en-US" dirty="0"/>
            </a:br>
            <a:r>
              <a:rPr lang="en-US" dirty="0"/>
              <a:t>24,489 live and work in Ann Arbor</a:t>
            </a:r>
            <a:br>
              <a:rPr lang="en-US" dirty="0"/>
            </a:br>
            <a:br>
              <a:rPr lang="en-US" dirty="0"/>
            </a:br>
            <a:r>
              <a:rPr lang="en-US" dirty="0"/>
              <a:t>21,066 commute out for jobs</a:t>
            </a:r>
            <a:br>
              <a:rPr lang="en-US" dirty="0"/>
            </a:br>
            <a:endParaRPr lang="en-US" dirty="0"/>
          </a:p>
        </p:txBody>
      </p:sp>
      <p:pic>
        <p:nvPicPr>
          <p:cNvPr id="7" name="Picture 6">
            <a:extLst>
              <a:ext uri="{FF2B5EF4-FFF2-40B4-BE49-F238E27FC236}">
                <a16:creationId xmlns:a16="http://schemas.microsoft.com/office/drawing/2014/main" id="{82F507DF-EE57-4341-BA26-B1D5178F5D61}"/>
              </a:ext>
            </a:extLst>
          </p:cNvPr>
          <p:cNvPicPr>
            <a:picLocks noChangeAspect="1"/>
          </p:cNvPicPr>
          <p:nvPr/>
        </p:nvPicPr>
        <p:blipFill rotWithShape="1">
          <a:blip r:embed="rId3"/>
          <a:srcRect l="10496" r="17374" b="2"/>
          <a:stretch/>
        </p:blipFill>
        <p:spPr>
          <a:xfrm>
            <a:off x="4639733" y="10"/>
            <a:ext cx="7552266" cy="6857990"/>
          </a:xfrm>
          <a:prstGeom prst="rect">
            <a:avLst/>
          </a:prstGeom>
        </p:spPr>
      </p:pic>
    </p:spTree>
    <p:extLst>
      <p:ext uri="{BB962C8B-B14F-4D97-AF65-F5344CB8AC3E}">
        <p14:creationId xmlns:p14="http://schemas.microsoft.com/office/powerpoint/2010/main" val="3045036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18147" y="0"/>
            <a:ext cx="9392653" cy="914400"/>
          </a:xfrm>
        </p:spPr>
        <p:txBody>
          <a:bodyPr>
            <a:normAutofit/>
          </a:bodyPr>
          <a:lstStyle/>
          <a:p>
            <a:pPr algn="l"/>
            <a:r>
              <a:rPr lang="en-US" altLang="en-US" sz="2800" dirty="0"/>
              <a:t>Only 60% of the City pays Property Taxes – 40% is Tax Exempt …</a:t>
            </a:r>
          </a:p>
        </p:txBody>
      </p:sp>
      <p:sp>
        <p:nvSpPr>
          <p:cNvPr id="2" name="Slide Number Placeholder 1"/>
          <p:cNvSpPr>
            <a:spLocks noGrp="1"/>
          </p:cNvSpPr>
          <p:nvPr>
            <p:ph type="sldNum" sz="quarter" idx="12"/>
          </p:nvPr>
        </p:nvSpPr>
        <p:spPr/>
        <p:txBody>
          <a:bodyPr/>
          <a:lstStyle/>
          <a:p>
            <a:fld id="{160BF299-4F02-48D6-84F1-4A9156E75A4E}" type="slidenum">
              <a:rPr lang="en-US" altLang="en-US" smtClean="0"/>
              <a:pPr/>
              <a:t>27</a:t>
            </a:fld>
            <a:endParaRPr lang="en-US" altLang="en-US"/>
          </a:p>
        </p:txBody>
      </p:sp>
      <p:graphicFrame>
        <p:nvGraphicFramePr>
          <p:cNvPr id="3" name="Table 2"/>
          <p:cNvGraphicFramePr>
            <a:graphicFrameLocks noGrp="1"/>
          </p:cNvGraphicFramePr>
          <p:nvPr/>
        </p:nvGraphicFramePr>
        <p:xfrm>
          <a:off x="6400800" y="925286"/>
          <a:ext cx="4114800" cy="4023360"/>
        </p:xfrm>
        <a:graphic>
          <a:graphicData uri="http://schemas.openxmlformats.org/drawingml/2006/table">
            <a:tbl>
              <a:tblPr firstRow="1" bandRow="1">
                <a:tableStyleId>{5C22544A-7EE6-4342-B048-85BDC9FD1C3A}</a:tableStyleId>
              </a:tblPr>
              <a:tblGrid>
                <a:gridCol w="1818254">
                  <a:extLst>
                    <a:ext uri="{9D8B030D-6E8A-4147-A177-3AD203B41FA5}">
                      <a16:colId xmlns:a16="http://schemas.microsoft.com/office/drawing/2014/main" val="1109033546"/>
                    </a:ext>
                  </a:extLst>
                </a:gridCol>
                <a:gridCol w="2296546">
                  <a:extLst>
                    <a:ext uri="{9D8B030D-6E8A-4147-A177-3AD203B41FA5}">
                      <a16:colId xmlns:a16="http://schemas.microsoft.com/office/drawing/2014/main" val="3105318257"/>
                    </a:ext>
                  </a:extLst>
                </a:gridCol>
              </a:tblGrid>
              <a:tr h="152400">
                <a:tc>
                  <a:txBody>
                    <a:bodyPr/>
                    <a:lstStyle/>
                    <a:p>
                      <a:r>
                        <a:rPr lang="en-US" sz="1600" dirty="0"/>
                        <a:t>Category</a:t>
                      </a:r>
                    </a:p>
                  </a:txBody>
                  <a:tcPr/>
                </a:tc>
                <a:tc>
                  <a:txBody>
                    <a:bodyPr/>
                    <a:lstStyle/>
                    <a:p>
                      <a:r>
                        <a:rPr lang="en-US" sz="1600" dirty="0"/>
                        <a:t>Taxable Portion of Total</a:t>
                      </a:r>
                      <a:r>
                        <a:rPr lang="en-US" sz="1600" baseline="0" dirty="0"/>
                        <a:t> </a:t>
                      </a:r>
                      <a:endParaRPr lang="en-US" sz="1600" dirty="0"/>
                    </a:p>
                  </a:txBody>
                  <a:tcPr/>
                </a:tc>
                <a:extLst>
                  <a:ext uri="{0D108BD9-81ED-4DB2-BD59-A6C34878D82A}">
                    <a16:rowId xmlns:a16="http://schemas.microsoft.com/office/drawing/2014/main" val="2481468091"/>
                  </a:ext>
                </a:extLst>
              </a:tr>
              <a:tr h="152400">
                <a:tc>
                  <a:txBody>
                    <a:bodyPr/>
                    <a:lstStyle/>
                    <a:p>
                      <a:r>
                        <a:rPr lang="en-US" sz="1600" dirty="0"/>
                        <a:t>Residential</a:t>
                      </a:r>
                    </a:p>
                  </a:txBody>
                  <a:tcPr/>
                </a:tc>
                <a:tc>
                  <a:txBody>
                    <a:bodyPr/>
                    <a:lstStyle/>
                    <a:p>
                      <a:pPr algn="ctr"/>
                      <a:r>
                        <a:rPr lang="en-US" sz="1600" dirty="0"/>
                        <a:t>39.4%</a:t>
                      </a:r>
                    </a:p>
                  </a:txBody>
                  <a:tcPr/>
                </a:tc>
                <a:extLst>
                  <a:ext uri="{0D108BD9-81ED-4DB2-BD59-A6C34878D82A}">
                    <a16:rowId xmlns:a16="http://schemas.microsoft.com/office/drawing/2014/main" val="968952227"/>
                  </a:ext>
                </a:extLst>
              </a:tr>
              <a:tr h="152400">
                <a:tc>
                  <a:txBody>
                    <a:bodyPr/>
                    <a:lstStyle/>
                    <a:p>
                      <a:r>
                        <a:rPr lang="en-US" sz="1600" dirty="0"/>
                        <a:t>Commercial </a:t>
                      </a:r>
                    </a:p>
                  </a:txBody>
                  <a:tcPr/>
                </a:tc>
                <a:tc>
                  <a:txBody>
                    <a:bodyPr/>
                    <a:lstStyle/>
                    <a:p>
                      <a:pPr algn="ctr"/>
                      <a:r>
                        <a:rPr lang="en-US" sz="1600" dirty="0"/>
                        <a:t>17.9%</a:t>
                      </a:r>
                    </a:p>
                  </a:txBody>
                  <a:tcPr/>
                </a:tc>
                <a:extLst>
                  <a:ext uri="{0D108BD9-81ED-4DB2-BD59-A6C34878D82A}">
                    <a16:rowId xmlns:a16="http://schemas.microsoft.com/office/drawing/2014/main" val="2723551359"/>
                  </a:ext>
                </a:extLst>
              </a:tr>
              <a:tr h="152400">
                <a:tc>
                  <a:txBody>
                    <a:bodyPr/>
                    <a:lstStyle/>
                    <a:p>
                      <a:r>
                        <a:rPr lang="en-US" sz="1600" dirty="0"/>
                        <a:t>Industrial</a:t>
                      </a:r>
                    </a:p>
                  </a:txBody>
                  <a:tcPr/>
                </a:tc>
                <a:tc>
                  <a:txBody>
                    <a:bodyPr/>
                    <a:lstStyle/>
                    <a:p>
                      <a:pPr algn="ctr"/>
                      <a:r>
                        <a:rPr lang="en-US" sz="1600" dirty="0"/>
                        <a:t>1.5%</a:t>
                      </a:r>
                    </a:p>
                  </a:txBody>
                  <a:tcPr/>
                </a:tc>
                <a:extLst>
                  <a:ext uri="{0D108BD9-81ED-4DB2-BD59-A6C34878D82A}">
                    <a16:rowId xmlns:a16="http://schemas.microsoft.com/office/drawing/2014/main" val="2240851102"/>
                  </a:ext>
                </a:extLst>
              </a:tr>
              <a:tr h="152400">
                <a:tc>
                  <a:txBody>
                    <a:bodyPr/>
                    <a:lstStyle/>
                    <a:p>
                      <a:pPr algn="r"/>
                      <a:r>
                        <a:rPr lang="en-US" sz="1600" b="1" dirty="0"/>
                        <a:t>Taxable</a:t>
                      </a:r>
                      <a:r>
                        <a:rPr lang="en-US" sz="1600" b="1" baseline="0" dirty="0"/>
                        <a:t> Total</a:t>
                      </a:r>
                      <a:endParaRPr lang="en-US" sz="1600" b="1" dirty="0"/>
                    </a:p>
                  </a:txBody>
                  <a:tcPr/>
                </a:tc>
                <a:tc>
                  <a:txBody>
                    <a:bodyPr/>
                    <a:lstStyle/>
                    <a:p>
                      <a:pPr algn="ctr"/>
                      <a:r>
                        <a:rPr lang="en-US" sz="1600" b="1" dirty="0"/>
                        <a:t>58.8%</a:t>
                      </a:r>
                    </a:p>
                  </a:txBody>
                  <a:tcPr/>
                </a:tc>
                <a:extLst>
                  <a:ext uri="{0D108BD9-81ED-4DB2-BD59-A6C34878D82A}">
                    <a16:rowId xmlns:a16="http://schemas.microsoft.com/office/drawing/2014/main" val="962861461"/>
                  </a:ext>
                </a:extLst>
              </a:tr>
              <a:tr h="152400">
                <a:tc>
                  <a:txBody>
                    <a:bodyPr/>
                    <a:lstStyle/>
                    <a:p>
                      <a:r>
                        <a:rPr lang="en-US" sz="1600" dirty="0"/>
                        <a:t>City</a:t>
                      </a:r>
                    </a:p>
                  </a:txBody>
                  <a:tcPr/>
                </a:tc>
                <a:tc>
                  <a:txBody>
                    <a:bodyPr/>
                    <a:lstStyle/>
                    <a:p>
                      <a:pPr algn="ctr"/>
                      <a:r>
                        <a:rPr lang="en-US" sz="1600" dirty="0"/>
                        <a:t>16.1%</a:t>
                      </a:r>
                    </a:p>
                  </a:txBody>
                  <a:tcPr/>
                </a:tc>
                <a:extLst>
                  <a:ext uri="{0D108BD9-81ED-4DB2-BD59-A6C34878D82A}">
                    <a16:rowId xmlns:a16="http://schemas.microsoft.com/office/drawing/2014/main" val="4250643734"/>
                  </a:ext>
                </a:extLst>
              </a:tr>
              <a:tr h="152400">
                <a:tc>
                  <a:txBody>
                    <a:bodyPr/>
                    <a:lstStyle/>
                    <a:p>
                      <a:r>
                        <a:rPr lang="en-US" sz="1600" dirty="0"/>
                        <a:t>University</a:t>
                      </a:r>
                    </a:p>
                  </a:txBody>
                  <a:tcPr/>
                </a:tc>
                <a:tc>
                  <a:txBody>
                    <a:bodyPr/>
                    <a:lstStyle/>
                    <a:p>
                      <a:pPr algn="ctr"/>
                      <a:r>
                        <a:rPr lang="en-US" sz="1600" dirty="0"/>
                        <a:t>11.9%</a:t>
                      </a:r>
                    </a:p>
                  </a:txBody>
                  <a:tcPr/>
                </a:tc>
                <a:extLst>
                  <a:ext uri="{0D108BD9-81ED-4DB2-BD59-A6C34878D82A}">
                    <a16:rowId xmlns:a16="http://schemas.microsoft.com/office/drawing/2014/main" val="3248421169"/>
                  </a:ext>
                </a:extLst>
              </a:tr>
              <a:tr h="152400">
                <a:tc>
                  <a:txBody>
                    <a:bodyPr/>
                    <a:lstStyle/>
                    <a:p>
                      <a:r>
                        <a:rPr lang="en-US" sz="1600" dirty="0"/>
                        <a:t>A2 Schools </a:t>
                      </a:r>
                    </a:p>
                  </a:txBody>
                  <a:tcPr/>
                </a:tc>
                <a:tc>
                  <a:txBody>
                    <a:bodyPr/>
                    <a:lstStyle/>
                    <a:p>
                      <a:pPr algn="ctr"/>
                      <a:r>
                        <a:rPr lang="en-US" sz="1600" dirty="0"/>
                        <a:t>5.7%</a:t>
                      </a:r>
                    </a:p>
                  </a:txBody>
                  <a:tcPr/>
                </a:tc>
                <a:extLst>
                  <a:ext uri="{0D108BD9-81ED-4DB2-BD59-A6C34878D82A}">
                    <a16:rowId xmlns:a16="http://schemas.microsoft.com/office/drawing/2014/main" val="2276498013"/>
                  </a:ext>
                </a:extLst>
              </a:tr>
              <a:tr h="152400">
                <a:tc>
                  <a:txBody>
                    <a:bodyPr/>
                    <a:lstStyle/>
                    <a:p>
                      <a:r>
                        <a:rPr lang="en-US" sz="1600" dirty="0"/>
                        <a:t>Other Gov’t</a:t>
                      </a:r>
                    </a:p>
                  </a:txBody>
                  <a:tcPr/>
                </a:tc>
                <a:tc>
                  <a:txBody>
                    <a:bodyPr/>
                    <a:lstStyle/>
                    <a:p>
                      <a:pPr algn="ctr"/>
                      <a:r>
                        <a:rPr lang="en-US" sz="1600" dirty="0"/>
                        <a:t>2.6%</a:t>
                      </a:r>
                    </a:p>
                  </a:txBody>
                  <a:tcPr/>
                </a:tc>
                <a:extLst>
                  <a:ext uri="{0D108BD9-81ED-4DB2-BD59-A6C34878D82A}">
                    <a16:rowId xmlns:a16="http://schemas.microsoft.com/office/drawing/2014/main" val="300859637"/>
                  </a:ext>
                </a:extLst>
              </a:tr>
              <a:tr h="152400">
                <a:tc>
                  <a:txBody>
                    <a:bodyPr/>
                    <a:lstStyle/>
                    <a:p>
                      <a:r>
                        <a:rPr lang="en-US" sz="1600" dirty="0"/>
                        <a:t>Religious</a:t>
                      </a:r>
                    </a:p>
                  </a:txBody>
                  <a:tcPr/>
                </a:tc>
                <a:tc>
                  <a:txBody>
                    <a:bodyPr/>
                    <a:lstStyle/>
                    <a:p>
                      <a:pPr algn="ctr"/>
                      <a:r>
                        <a:rPr lang="en-US" sz="1600" dirty="0"/>
                        <a:t>1.8%</a:t>
                      </a:r>
                    </a:p>
                  </a:txBody>
                  <a:tcPr/>
                </a:tc>
                <a:extLst>
                  <a:ext uri="{0D108BD9-81ED-4DB2-BD59-A6C34878D82A}">
                    <a16:rowId xmlns:a16="http://schemas.microsoft.com/office/drawing/2014/main" val="3454386636"/>
                  </a:ext>
                </a:extLst>
              </a:tr>
              <a:tr h="152400">
                <a:tc>
                  <a:txBody>
                    <a:bodyPr/>
                    <a:lstStyle/>
                    <a:p>
                      <a:r>
                        <a:rPr lang="en-US" sz="1600" dirty="0"/>
                        <a:t>All Other</a:t>
                      </a:r>
                    </a:p>
                  </a:txBody>
                  <a:tcPr/>
                </a:tc>
                <a:tc>
                  <a:txBody>
                    <a:bodyPr/>
                    <a:lstStyle/>
                    <a:p>
                      <a:pPr algn="ctr"/>
                      <a:r>
                        <a:rPr lang="en-US" sz="1600" dirty="0"/>
                        <a:t>3.1%</a:t>
                      </a:r>
                    </a:p>
                  </a:txBody>
                  <a:tcPr/>
                </a:tc>
                <a:extLst>
                  <a:ext uri="{0D108BD9-81ED-4DB2-BD59-A6C34878D82A}">
                    <a16:rowId xmlns:a16="http://schemas.microsoft.com/office/drawing/2014/main" val="3977374120"/>
                  </a:ext>
                </a:extLst>
              </a:tr>
              <a:tr h="152400">
                <a:tc>
                  <a:txBody>
                    <a:bodyPr/>
                    <a:lstStyle/>
                    <a:p>
                      <a:pPr algn="r"/>
                      <a:r>
                        <a:rPr lang="en-US" sz="1600" b="1" dirty="0"/>
                        <a:t>Non-Taxable</a:t>
                      </a:r>
                      <a:r>
                        <a:rPr lang="en-US" sz="1600" b="1" baseline="0" dirty="0"/>
                        <a:t> Total</a:t>
                      </a:r>
                      <a:endParaRPr lang="en-US" sz="1600" b="1" dirty="0"/>
                    </a:p>
                  </a:txBody>
                  <a:tcPr/>
                </a:tc>
                <a:tc>
                  <a:txBody>
                    <a:bodyPr/>
                    <a:lstStyle/>
                    <a:p>
                      <a:pPr algn="ctr"/>
                      <a:r>
                        <a:rPr lang="en-US" sz="1600" b="1" dirty="0"/>
                        <a:t>41.2%</a:t>
                      </a:r>
                    </a:p>
                  </a:txBody>
                  <a:tcPr/>
                </a:tc>
                <a:extLst>
                  <a:ext uri="{0D108BD9-81ED-4DB2-BD59-A6C34878D82A}">
                    <a16:rowId xmlns:a16="http://schemas.microsoft.com/office/drawing/2014/main" val="3516068886"/>
                  </a:ext>
                </a:extLst>
              </a:tr>
            </a:tbl>
          </a:graphicData>
        </a:graphic>
      </p:graphicFrame>
      <p:sp>
        <p:nvSpPr>
          <p:cNvPr id="6" name="TextBox 5"/>
          <p:cNvSpPr txBox="1"/>
          <p:nvPr/>
        </p:nvSpPr>
        <p:spPr>
          <a:xfrm>
            <a:off x="6400800" y="6217850"/>
            <a:ext cx="4380072" cy="276999"/>
          </a:xfrm>
          <a:prstGeom prst="rect">
            <a:avLst/>
          </a:prstGeom>
          <a:noFill/>
        </p:spPr>
        <p:txBody>
          <a:bodyPr wrap="square" rtlCol="0">
            <a:spAutoFit/>
          </a:bodyPr>
          <a:lstStyle/>
          <a:p>
            <a:r>
              <a:rPr lang="en-US" sz="1200" dirty="0"/>
              <a:t>Source:  City of Ann Arbor </a:t>
            </a:r>
          </a:p>
        </p:txBody>
      </p:sp>
      <p:pic>
        <p:nvPicPr>
          <p:cNvPr id="5" name="Picture 4">
            <a:extLst>
              <a:ext uri="{FF2B5EF4-FFF2-40B4-BE49-F238E27FC236}">
                <a16:creationId xmlns:a16="http://schemas.microsoft.com/office/drawing/2014/main" id="{EAFE3531-58CE-49E9-AE11-2097727162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802" b="3681"/>
          <a:stretch/>
        </p:blipFill>
        <p:spPr>
          <a:xfrm>
            <a:off x="818147" y="756073"/>
            <a:ext cx="5161268" cy="5802944"/>
          </a:xfrm>
          <a:prstGeom prst="rect">
            <a:avLst/>
          </a:prstGeom>
        </p:spPr>
      </p:pic>
    </p:spTree>
    <p:extLst>
      <p:ext uri="{BB962C8B-B14F-4D97-AF65-F5344CB8AC3E}">
        <p14:creationId xmlns:p14="http://schemas.microsoft.com/office/powerpoint/2010/main" val="1838968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74262C-1254-46E8-AE8C-CE94AB4CAA8B}"/>
              </a:ext>
            </a:extLst>
          </p:cNvPr>
          <p:cNvPicPr>
            <a:picLocks noChangeAspect="1"/>
          </p:cNvPicPr>
          <p:nvPr/>
        </p:nvPicPr>
        <p:blipFill>
          <a:blip r:embed="rId3"/>
          <a:stretch>
            <a:fillRect/>
          </a:stretch>
        </p:blipFill>
        <p:spPr>
          <a:xfrm>
            <a:off x="0" y="0"/>
            <a:ext cx="12101052" cy="6858000"/>
          </a:xfrm>
          <a:prstGeom prst="rect">
            <a:avLst/>
          </a:prstGeom>
        </p:spPr>
      </p:pic>
    </p:spTree>
    <p:extLst>
      <p:ext uri="{BB962C8B-B14F-4D97-AF65-F5344CB8AC3E}">
        <p14:creationId xmlns:p14="http://schemas.microsoft.com/office/powerpoint/2010/main" val="828603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6" y="365125"/>
            <a:ext cx="11876690" cy="1325563"/>
          </a:xfrm>
        </p:spPr>
        <p:txBody>
          <a:bodyPr anchor="t">
            <a:normAutofit/>
          </a:bodyPr>
          <a:lstStyle/>
          <a:p>
            <a:r>
              <a:rPr lang="en-US" b="1" dirty="0">
                <a:solidFill>
                  <a:srgbClr val="0070C0"/>
                </a:solidFill>
                <a:latin typeface="PT Sans"/>
              </a:rPr>
              <a:t>If there is such a huge demand for affordable housing, why isn’t the private sector building it?</a:t>
            </a:r>
          </a:p>
        </p:txBody>
      </p:sp>
      <p:sp>
        <p:nvSpPr>
          <p:cNvPr id="4" name="Slide Number Placeholder 3"/>
          <p:cNvSpPr>
            <a:spLocks noGrp="1"/>
          </p:cNvSpPr>
          <p:nvPr>
            <p:ph type="sldNum" sz="quarter" idx="12"/>
          </p:nvPr>
        </p:nvSpPr>
        <p:spPr/>
        <p:txBody>
          <a:bodyPr/>
          <a:lstStyle/>
          <a:p>
            <a:fld id="{B0D84AA5-A732-4BF0-B22A-9EAA277D4E56}" type="slidenum">
              <a:rPr lang="en-US" smtClean="0"/>
              <a:t>29</a:t>
            </a:fld>
            <a:endParaRPr lang="en-US"/>
          </a:p>
        </p:txBody>
      </p:sp>
      <p:sp>
        <p:nvSpPr>
          <p:cNvPr id="17" name="Pie 16"/>
          <p:cNvSpPr/>
          <p:nvPr/>
        </p:nvSpPr>
        <p:spPr>
          <a:xfrm>
            <a:off x="1117940" y="1981103"/>
            <a:ext cx="4228594" cy="4206555"/>
          </a:xfrm>
          <a:prstGeom prst="pie">
            <a:avLst>
              <a:gd name="adj1" fmla="val 16200000"/>
              <a:gd name="adj2" fmla="val 18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8" name="Group 7"/>
          <p:cNvGrpSpPr/>
          <p:nvPr/>
        </p:nvGrpSpPr>
        <p:grpSpPr>
          <a:xfrm>
            <a:off x="1041289" y="2114023"/>
            <a:ext cx="4228594" cy="4206555"/>
            <a:chOff x="1251145" y="420914"/>
            <a:chExt cx="3721774" cy="3721774"/>
          </a:xfrm>
        </p:grpSpPr>
        <p:sp>
          <p:nvSpPr>
            <p:cNvPr id="15" name="Pie 14"/>
            <p:cNvSpPr/>
            <p:nvPr/>
          </p:nvSpPr>
          <p:spPr>
            <a:xfrm>
              <a:off x="1251145" y="420914"/>
              <a:ext cx="3721774" cy="3721774"/>
            </a:xfrm>
            <a:prstGeom prst="pie">
              <a:avLst>
                <a:gd name="adj1" fmla="val 1800000"/>
                <a:gd name="adj2" fmla="val 90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Pie 6"/>
            <p:cNvSpPr txBox="1"/>
            <p:nvPr/>
          </p:nvSpPr>
          <p:spPr>
            <a:xfrm>
              <a:off x="2137282" y="2835637"/>
              <a:ext cx="1993807" cy="9747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Competitive</a:t>
              </a:r>
              <a:endParaRPr lang="en-US" sz="3000" kern="1200" dirty="0"/>
            </a:p>
          </p:txBody>
        </p:sp>
      </p:grpSp>
      <p:grpSp>
        <p:nvGrpSpPr>
          <p:cNvPr id="9" name="Group 8"/>
          <p:cNvGrpSpPr/>
          <p:nvPr/>
        </p:nvGrpSpPr>
        <p:grpSpPr>
          <a:xfrm>
            <a:off x="964638" y="1981103"/>
            <a:ext cx="4228594" cy="4206555"/>
            <a:chOff x="1174494" y="287994"/>
            <a:chExt cx="3721774" cy="3721774"/>
          </a:xfrm>
        </p:grpSpPr>
        <p:sp>
          <p:nvSpPr>
            <p:cNvPr id="13" name="Pie 12"/>
            <p:cNvSpPr/>
            <p:nvPr/>
          </p:nvSpPr>
          <p:spPr>
            <a:xfrm>
              <a:off x="1174494" y="287994"/>
              <a:ext cx="3721774" cy="3721774"/>
            </a:xfrm>
            <a:prstGeom prst="pie">
              <a:avLst>
                <a:gd name="adj1" fmla="val 90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Pie 8"/>
            <p:cNvSpPr txBox="1"/>
            <p:nvPr/>
          </p:nvSpPr>
          <p:spPr>
            <a:xfrm>
              <a:off x="1605600" y="1076656"/>
              <a:ext cx="1329205" cy="11076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Requires Subsidy</a:t>
              </a:r>
              <a:endParaRPr lang="en-US" sz="3000" kern="1200" dirty="0"/>
            </a:p>
          </p:txBody>
        </p:sp>
      </p:grpSp>
      <p:sp>
        <p:nvSpPr>
          <p:cNvPr id="10" name="Circular Arrow 9"/>
          <p:cNvSpPr/>
          <p:nvPr/>
        </p:nvSpPr>
        <p:spPr>
          <a:xfrm>
            <a:off x="825104" y="1690688"/>
            <a:ext cx="4752134" cy="4727366"/>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Circular Arrow 10"/>
          <p:cNvSpPr/>
          <p:nvPr/>
        </p:nvSpPr>
        <p:spPr>
          <a:xfrm>
            <a:off x="748146" y="1823374"/>
            <a:ext cx="4752134" cy="4727366"/>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Circular Arrow 11"/>
          <p:cNvSpPr/>
          <p:nvPr/>
        </p:nvSpPr>
        <p:spPr>
          <a:xfrm>
            <a:off x="671188" y="1690688"/>
            <a:ext cx="4752134" cy="4727366"/>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9" name="Pie 4"/>
          <p:cNvSpPr txBox="1"/>
          <p:nvPr/>
        </p:nvSpPr>
        <p:spPr>
          <a:xfrm>
            <a:off x="3343660" y="2872492"/>
            <a:ext cx="1510212" cy="12519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a:t>Limited</a:t>
            </a:r>
          </a:p>
          <a:p>
            <a:pPr lvl="0" algn="ctr" defTabSz="1333500">
              <a:lnSpc>
                <a:spcPct val="90000"/>
              </a:lnSpc>
              <a:spcBef>
                <a:spcPct val="0"/>
              </a:spcBef>
              <a:spcAft>
                <a:spcPct val="35000"/>
              </a:spcAft>
            </a:pPr>
            <a:r>
              <a:rPr lang="en-US" sz="3000" dirty="0"/>
              <a:t>Resource</a:t>
            </a:r>
            <a:r>
              <a:rPr lang="en-US" sz="3000" kern="1200" dirty="0"/>
              <a:t> </a:t>
            </a:r>
          </a:p>
        </p:txBody>
      </p:sp>
      <p:sp>
        <p:nvSpPr>
          <p:cNvPr id="31" name="Pie 30"/>
          <p:cNvSpPr/>
          <p:nvPr/>
        </p:nvSpPr>
        <p:spPr>
          <a:xfrm>
            <a:off x="6737544" y="1981103"/>
            <a:ext cx="4228594" cy="4206555"/>
          </a:xfrm>
          <a:prstGeom prst="pie">
            <a:avLst>
              <a:gd name="adj1" fmla="val 16200000"/>
              <a:gd name="adj2" fmla="val 18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32" name="Group 31"/>
          <p:cNvGrpSpPr/>
          <p:nvPr/>
        </p:nvGrpSpPr>
        <p:grpSpPr>
          <a:xfrm>
            <a:off x="6660893" y="2114023"/>
            <a:ext cx="4228594" cy="4206555"/>
            <a:chOff x="1251145" y="420914"/>
            <a:chExt cx="3721774" cy="3721774"/>
          </a:xfrm>
        </p:grpSpPr>
        <p:sp>
          <p:nvSpPr>
            <p:cNvPr id="33" name="Pie 32"/>
            <p:cNvSpPr/>
            <p:nvPr/>
          </p:nvSpPr>
          <p:spPr>
            <a:xfrm>
              <a:off x="1251145" y="420914"/>
              <a:ext cx="3721774" cy="3721774"/>
            </a:xfrm>
            <a:prstGeom prst="pie">
              <a:avLst>
                <a:gd name="adj1" fmla="val 1800000"/>
                <a:gd name="adj2" fmla="val 90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Pie 6"/>
            <p:cNvSpPr txBox="1"/>
            <p:nvPr/>
          </p:nvSpPr>
          <p:spPr>
            <a:xfrm>
              <a:off x="2137282" y="2835637"/>
              <a:ext cx="1993807" cy="9747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Site Specific</a:t>
              </a:r>
              <a:endParaRPr lang="en-US" sz="3000" kern="1200" dirty="0"/>
            </a:p>
          </p:txBody>
        </p:sp>
      </p:grpSp>
      <p:grpSp>
        <p:nvGrpSpPr>
          <p:cNvPr id="35" name="Group 34"/>
          <p:cNvGrpSpPr/>
          <p:nvPr/>
        </p:nvGrpSpPr>
        <p:grpSpPr>
          <a:xfrm>
            <a:off x="6584242" y="1981103"/>
            <a:ext cx="4228594" cy="4206555"/>
            <a:chOff x="1174494" y="287994"/>
            <a:chExt cx="3721774" cy="3721774"/>
          </a:xfrm>
        </p:grpSpPr>
        <p:sp>
          <p:nvSpPr>
            <p:cNvPr id="36" name="Pie 35"/>
            <p:cNvSpPr/>
            <p:nvPr/>
          </p:nvSpPr>
          <p:spPr>
            <a:xfrm>
              <a:off x="1174494" y="287994"/>
              <a:ext cx="3721774" cy="3721774"/>
            </a:xfrm>
            <a:prstGeom prst="pie">
              <a:avLst>
                <a:gd name="adj1" fmla="val 90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Pie 8"/>
            <p:cNvSpPr txBox="1"/>
            <p:nvPr/>
          </p:nvSpPr>
          <p:spPr>
            <a:xfrm>
              <a:off x="1605600" y="1076656"/>
              <a:ext cx="1329205" cy="11076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Market Driven</a:t>
              </a:r>
              <a:endParaRPr lang="en-US" sz="3000" kern="1200" dirty="0"/>
            </a:p>
          </p:txBody>
        </p:sp>
      </p:grpSp>
      <p:sp>
        <p:nvSpPr>
          <p:cNvPr id="38" name="Circular Arrow 37"/>
          <p:cNvSpPr/>
          <p:nvPr/>
        </p:nvSpPr>
        <p:spPr>
          <a:xfrm>
            <a:off x="6444708" y="1690688"/>
            <a:ext cx="4752134" cy="4727366"/>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9" name="Circular Arrow 38"/>
          <p:cNvSpPr/>
          <p:nvPr/>
        </p:nvSpPr>
        <p:spPr>
          <a:xfrm>
            <a:off x="6367750" y="1823374"/>
            <a:ext cx="4752134" cy="4727366"/>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0" name="Circular Arrow 39"/>
          <p:cNvSpPr/>
          <p:nvPr/>
        </p:nvSpPr>
        <p:spPr>
          <a:xfrm>
            <a:off x="6290792" y="1690688"/>
            <a:ext cx="4752134" cy="4727366"/>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1" name="Pie 4"/>
          <p:cNvSpPr txBox="1"/>
          <p:nvPr/>
        </p:nvSpPr>
        <p:spPr>
          <a:xfrm>
            <a:off x="8963264" y="2872492"/>
            <a:ext cx="1510212" cy="12519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a:t>High Risk</a:t>
            </a:r>
          </a:p>
        </p:txBody>
      </p:sp>
    </p:spTree>
    <p:extLst>
      <p:ext uri="{BB962C8B-B14F-4D97-AF65-F5344CB8AC3E}">
        <p14:creationId xmlns:p14="http://schemas.microsoft.com/office/powerpoint/2010/main" val="303535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49065" y="1027906"/>
            <a:ext cx="9093869" cy="2123658"/>
          </a:xfrm>
          <a:prstGeom prst="rect">
            <a:avLst/>
          </a:prstGeom>
          <a:noFill/>
        </p:spPr>
        <p:txBody>
          <a:bodyPr wrap="square" rtlCol="0">
            <a:spAutoFit/>
          </a:bodyPr>
          <a:lstStyle/>
          <a:p>
            <a:endParaRPr lang="en-US" sz="2000" dirty="0"/>
          </a:p>
          <a:p>
            <a:r>
              <a:rPr lang="en-US" sz="2800" b="1" dirty="0"/>
              <a:t>Housing that costs less than 30% of a household’s gross annual income</a:t>
            </a:r>
            <a:r>
              <a:rPr lang="en-US" sz="2800" dirty="0"/>
              <a:t>. If housing costs (rent and utilities or mortgage, taxes &amp; utilities) exceed 30%, it is considered a </a:t>
            </a:r>
            <a:r>
              <a:rPr lang="en-US" sz="2800" b="1" dirty="0"/>
              <a:t>cost burden</a:t>
            </a:r>
            <a:r>
              <a:rPr lang="en-US" sz="2800" dirty="0"/>
              <a:t>. </a:t>
            </a:r>
          </a:p>
        </p:txBody>
      </p:sp>
      <p:sp>
        <p:nvSpPr>
          <p:cNvPr id="6" name="Title 5"/>
          <p:cNvSpPr>
            <a:spLocks noGrp="1"/>
          </p:cNvSpPr>
          <p:nvPr>
            <p:ph type="title"/>
          </p:nvPr>
        </p:nvSpPr>
        <p:spPr/>
        <p:txBody>
          <a:bodyPr>
            <a:normAutofit/>
          </a:bodyPr>
          <a:lstStyle/>
          <a:p>
            <a:r>
              <a:rPr lang="en-US" dirty="0"/>
              <a:t>WHAT IS AFFORDABLE HOUSING? </a:t>
            </a:r>
            <a:br>
              <a:rPr lang="en-US" dirty="0"/>
            </a:b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75200" y="2978149"/>
            <a:ext cx="6797040" cy="3823335"/>
          </a:xfrm>
        </p:spPr>
      </p:pic>
      <p:sp>
        <p:nvSpPr>
          <p:cNvPr id="2" name="TextBox 1">
            <a:extLst>
              <a:ext uri="{FF2B5EF4-FFF2-40B4-BE49-F238E27FC236}">
                <a16:creationId xmlns:a16="http://schemas.microsoft.com/office/drawing/2014/main" id="{60518450-C1AF-40CD-A558-57B2F7315EFF}"/>
              </a:ext>
            </a:extLst>
          </p:cNvPr>
          <p:cNvSpPr txBox="1"/>
          <p:nvPr/>
        </p:nvSpPr>
        <p:spPr>
          <a:xfrm>
            <a:off x="838200" y="3989631"/>
            <a:ext cx="3345366" cy="1569660"/>
          </a:xfrm>
          <a:prstGeom prst="rect">
            <a:avLst/>
          </a:prstGeom>
          <a:noFill/>
        </p:spPr>
        <p:txBody>
          <a:bodyPr wrap="square" rtlCol="0">
            <a:spAutoFit/>
          </a:bodyPr>
          <a:lstStyle/>
          <a:p>
            <a:r>
              <a:rPr lang="en-US" sz="2400" b="1" dirty="0"/>
              <a:t>Newer Definition</a:t>
            </a:r>
          </a:p>
          <a:p>
            <a:r>
              <a:rPr lang="en-US" sz="2400" dirty="0"/>
              <a:t>Housing + Transportation if exceeds 45% of income then cost burden</a:t>
            </a:r>
          </a:p>
        </p:txBody>
      </p:sp>
    </p:spTree>
    <p:extLst>
      <p:ext uri="{BB962C8B-B14F-4D97-AF65-F5344CB8AC3E}">
        <p14:creationId xmlns:p14="http://schemas.microsoft.com/office/powerpoint/2010/main" val="1914191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728" y="409972"/>
            <a:ext cx="9471991" cy="1325563"/>
          </a:xfrm>
        </p:spPr>
        <p:txBody>
          <a:bodyPr>
            <a:normAutofit/>
          </a:bodyPr>
          <a:lstStyle/>
          <a:p>
            <a:pPr algn="ctr"/>
            <a:r>
              <a:rPr lang="en-US" sz="4000" b="1" dirty="0">
                <a:solidFill>
                  <a:srgbClr val="0070C0"/>
                </a:solidFill>
                <a:latin typeface="PT Sans"/>
              </a:rPr>
              <a:t>Federal Housing Programs</a:t>
            </a:r>
          </a:p>
        </p:txBody>
      </p:sp>
      <p:sp>
        <p:nvSpPr>
          <p:cNvPr id="3" name="Content Placeholder 2"/>
          <p:cNvSpPr>
            <a:spLocks noGrp="1"/>
          </p:cNvSpPr>
          <p:nvPr>
            <p:ph idx="1"/>
          </p:nvPr>
        </p:nvSpPr>
        <p:spPr>
          <a:xfrm>
            <a:off x="4854633" y="2056844"/>
            <a:ext cx="7337367" cy="4156364"/>
          </a:xfrm>
        </p:spPr>
        <p:txBody>
          <a:bodyPr>
            <a:normAutofit lnSpcReduction="10000"/>
          </a:bodyPr>
          <a:lstStyle/>
          <a:p>
            <a:r>
              <a:rPr lang="en-US" sz="3300" dirty="0"/>
              <a:t>Housing &amp; Urban Development (HUD) $47.9 Billion 2021</a:t>
            </a:r>
          </a:p>
          <a:p>
            <a:pPr lvl="1"/>
            <a:r>
              <a:rPr lang="en-US" dirty="0"/>
              <a:t>Public &amp; Indian Housing  ($28.4 Billion)</a:t>
            </a:r>
          </a:p>
          <a:p>
            <a:pPr lvl="1"/>
            <a:r>
              <a:rPr lang="en-US" dirty="0"/>
              <a:t>Project Based Section 8 &amp; Housing Choice Vouchers ($18.8 Billion)</a:t>
            </a:r>
          </a:p>
          <a:p>
            <a:pPr lvl="1"/>
            <a:r>
              <a:rPr lang="en-US" dirty="0"/>
              <a:t>Homeless Assistance Grants ($2.8 Billion)</a:t>
            </a:r>
          </a:p>
          <a:p>
            <a:r>
              <a:rPr lang="en-US" sz="3300" dirty="0"/>
              <a:t>Internal Revenue Service (IRS)</a:t>
            </a:r>
          </a:p>
          <a:p>
            <a:pPr lvl="1"/>
            <a:r>
              <a:rPr lang="en-US" dirty="0"/>
              <a:t>Mortgage Interest Deduction $23.7 Billion 2021</a:t>
            </a:r>
          </a:p>
          <a:p>
            <a:pPr lvl="1"/>
            <a:r>
              <a:rPr lang="en-US" dirty="0"/>
              <a:t>Low Income Housing Tax Credits $10.4 Billion 2021 (average $9 Billion/</a:t>
            </a:r>
            <a:r>
              <a:rPr lang="en-US" dirty="0" err="1"/>
              <a:t>yr</a:t>
            </a:r>
            <a:r>
              <a:rPr lang="en-US" dirty="0"/>
              <a:t>)</a:t>
            </a:r>
            <a:endParaRPr lang="en-US" i="1" dirty="0"/>
          </a:p>
        </p:txBody>
      </p:sp>
      <p:sp>
        <p:nvSpPr>
          <p:cNvPr id="4" name="Slide Number Placeholder 3"/>
          <p:cNvSpPr>
            <a:spLocks noGrp="1"/>
          </p:cNvSpPr>
          <p:nvPr>
            <p:ph type="sldNum" sz="quarter" idx="12"/>
          </p:nvPr>
        </p:nvSpPr>
        <p:spPr/>
        <p:txBody>
          <a:bodyPr/>
          <a:lstStyle/>
          <a:p>
            <a:fld id="{B0D84AA5-A732-4BF0-B22A-9EAA277D4E56}" type="slidenum">
              <a:rPr lang="en-US" smtClean="0"/>
              <a:t>30</a:t>
            </a:fld>
            <a:endParaRPr lang="en-US"/>
          </a:p>
        </p:txBody>
      </p:sp>
      <p:pic>
        <p:nvPicPr>
          <p:cNvPr id="7" name="Picture 6" descr="Chart, treemap chart&#10;&#10;Description automatically generated">
            <a:extLst>
              <a:ext uri="{FF2B5EF4-FFF2-40B4-BE49-F238E27FC236}">
                <a16:creationId xmlns:a16="http://schemas.microsoft.com/office/drawing/2014/main" id="{212CC80B-26AA-4A22-9506-FE3D9BA9C8FF}"/>
              </a:ext>
            </a:extLst>
          </p:cNvPr>
          <p:cNvPicPr>
            <a:picLocks noChangeAspect="1"/>
          </p:cNvPicPr>
          <p:nvPr/>
        </p:nvPicPr>
        <p:blipFill rotWithShape="1">
          <a:blip r:embed="rId3">
            <a:extLst>
              <a:ext uri="{28A0092B-C50C-407E-A947-70E740481C1C}">
                <a14:useLocalDpi xmlns:a14="http://schemas.microsoft.com/office/drawing/2010/main" val="0"/>
              </a:ext>
            </a:extLst>
          </a:blip>
          <a:srcRect t="8000" b="1991"/>
          <a:stretch/>
        </p:blipFill>
        <p:spPr>
          <a:xfrm>
            <a:off x="0" y="409972"/>
            <a:ext cx="4568753" cy="6172835"/>
          </a:xfrm>
          <a:prstGeom prst="rect">
            <a:avLst/>
          </a:prstGeom>
        </p:spPr>
      </p:pic>
    </p:spTree>
    <p:extLst>
      <p:ext uri="{BB962C8B-B14F-4D97-AF65-F5344CB8AC3E}">
        <p14:creationId xmlns:p14="http://schemas.microsoft.com/office/powerpoint/2010/main" val="3762916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7492D3-DA10-CF7B-0DA9-43409E3DB54C}"/>
              </a:ext>
            </a:extLst>
          </p:cNvPr>
          <p:cNvPicPr>
            <a:picLocks noChangeAspect="1"/>
          </p:cNvPicPr>
          <p:nvPr/>
        </p:nvPicPr>
        <p:blipFill>
          <a:blip r:embed="rId3"/>
          <a:stretch>
            <a:fillRect/>
          </a:stretch>
        </p:blipFill>
        <p:spPr>
          <a:xfrm>
            <a:off x="1830637" y="88820"/>
            <a:ext cx="8530725" cy="6680360"/>
          </a:xfrm>
          <a:prstGeom prst="rect">
            <a:avLst/>
          </a:prstGeom>
        </p:spPr>
      </p:pic>
    </p:spTree>
    <p:extLst>
      <p:ext uri="{BB962C8B-B14F-4D97-AF65-F5344CB8AC3E}">
        <p14:creationId xmlns:p14="http://schemas.microsoft.com/office/powerpoint/2010/main" val="3214768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rgbClr val="0070C0"/>
                </a:solidFill>
                <a:latin typeface="PT Sans"/>
              </a:rPr>
              <a:t>Housing Development Costs are the Same for Market Rate &amp; Affordable</a:t>
            </a:r>
          </a:p>
        </p:txBody>
      </p:sp>
      <p:graphicFrame>
        <p:nvGraphicFramePr>
          <p:cNvPr id="7" name="Content Placeholder 6"/>
          <p:cNvGraphicFramePr>
            <a:graphicFrameLocks noGrp="1"/>
          </p:cNvGraphicFramePr>
          <p:nvPr>
            <p:ph idx="1"/>
          </p:nvPr>
        </p:nvGraphicFramePr>
        <p:xfrm>
          <a:off x="2785403" y="1744394"/>
          <a:ext cx="8919235" cy="4345256"/>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B0D84AA5-A732-4BF0-B22A-9EAA277D4E56}" type="slidenum">
              <a:rPr lang="en-US" smtClean="0"/>
              <a:t>32</a:t>
            </a:fld>
            <a:endParaRPr lang="en-US"/>
          </a:p>
        </p:txBody>
      </p:sp>
      <p:graphicFrame>
        <p:nvGraphicFramePr>
          <p:cNvPr id="2" name="Object 1"/>
          <p:cNvGraphicFramePr>
            <a:graphicFrameLocks noChangeAspect="1"/>
          </p:cNvGraphicFramePr>
          <p:nvPr/>
        </p:nvGraphicFramePr>
        <p:xfrm>
          <a:off x="4765270" y="6169272"/>
          <a:ext cx="5791200" cy="581025"/>
        </p:xfrm>
        <a:graphic>
          <a:graphicData uri="http://schemas.openxmlformats.org/presentationml/2006/ole">
            <mc:AlternateContent xmlns:mc="http://schemas.openxmlformats.org/markup-compatibility/2006">
              <mc:Choice xmlns:v="urn:schemas-microsoft-com:vml" Requires="v">
                <p:oleObj name="Worksheet" r:id="rId4" imgW="5791311" imgH="580897" progId="Excel.Sheet.12">
                  <p:embed/>
                </p:oleObj>
              </mc:Choice>
              <mc:Fallback>
                <p:oleObj name="Worksheet" r:id="rId4" imgW="5791311" imgH="580897" progId="Excel.Sheet.12">
                  <p:embed/>
                  <p:pic>
                    <p:nvPicPr>
                      <p:cNvPr id="2" name="Object 1"/>
                      <p:cNvPicPr/>
                      <p:nvPr/>
                    </p:nvPicPr>
                    <p:blipFill>
                      <a:blip r:embed="rId5"/>
                      <a:stretch>
                        <a:fillRect/>
                      </a:stretch>
                    </p:blipFill>
                    <p:spPr>
                      <a:xfrm>
                        <a:off x="4765270" y="6169272"/>
                        <a:ext cx="5791200" cy="581025"/>
                      </a:xfrm>
                      <a:prstGeom prst="rect">
                        <a:avLst/>
                      </a:prstGeom>
                    </p:spPr>
                  </p:pic>
                </p:oleObj>
              </mc:Fallback>
            </mc:AlternateContent>
          </a:graphicData>
        </a:graphic>
      </p:graphicFrame>
    </p:spTree>
    <p:extLst>
      <p:ext uri="{BB962C8B-B14F-4D97-AF65-F5344CB8AC3E}">
        <p14:creationId xmlns:p14="http://schemas.microsoft.com/office/powerpoint/2010/main" val="178262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36405" cy="1325563"/>
          </a:xfrm>
        </p:spPr>
        <p:txBody>
          <a:bodyPr>
            <a:normAutofit fontScale="90000"/>
          </a:bodyPr>
          <a:lstStyle/>
          <a:p>
            <a:pPr algn="ctr"/>
            <a:r>
              <a:rPr lang="en-US" b="1" dirty="0">
                <a:solidFill>
                  <a:srgbClr val="0070C0"/>
                </a:solidFill>
                <a:latin typeface="PT Sans"/>
              </a:rPr>
              <a:t>Typical Development Financing is Different </a:t>
            </a:r>
            <a:br>
              <a:rPr lang="en-US" b="1" dirty="0">
                <a:solidFill>
                  <a:srgbClr val="0070C0"/>
                </a:solidFill>
                <a:latin typeface="PT Sans"/>
              </a:rPr>
            </a:br>
            <a:r>
              <a:rPr lang="en-US" b="1" dirty="0">
                <a:solidFill>
                  <a:srgbClr val="0070C0"/>
                </a:solidFill>
                <a:latin typeface="PT Sans"/>
              </a:rPr>
              <a:t>Market Rate vs. LIHTC Affordable Housing</a:t>
            </a:r>
            <a:br>
              <a:rPr lang="en-US" dirty="0"/>
            </a:br>
            <a:endParaRPr lang="en-US" dirty="0"/>
          </a:p>
        </p:txBody>
      </p:sp>
      <p:graphicFrame>
        <p:nvGraphicFramePr>
          <p:cNvPr id="7" name="Content Placeholder 6"/>
          <p:cNvGraphicFramePr>
            <a:graphicFrameLocks noGrp="1"/>
          </p:cNvGraphicFramePr>
          <p:nvPr>
            <p:ph idx="1"/>
          </p:nvPr>
        </p:nvGraphicFramePr>
        <p:xfrm>
          <a:off x="2314575" y="1713562"/>
          <a:ext cx="8975506" cy="442966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33</a:t>
            </a:fld>
            <a:endParaRPr lang="en-US" dirty="0"/>
          </a:p>
        </p:txBody>
      </p:sp>
      <p:sp>
        <p:nvSpPr>
          <p:cNvPr id="8" name="TextBox 7"/>
          <p:cNvSpPr txBox="1"/>
          <p:nvPr/>
        </p:nvSpPr>
        <p:spPr>
          <a:xfrm>
            <a:off x="8625692" y="5332008"/>
            <a:ext cx="3080824" cy="646331"/>
          </a:xfrm>
          <a:prstGeom prst="rect">
            <a:avLst/>
          </a:prstGeom>
          <a:noFill/>
        </p:spPr>
        <p:txBody>
          <a:bodyPr wrap="square" rtlCol="0">
            <a:spAutoFit/>
          </a:bodyPr>
          <a:lstStyle/>
          <a:p>
            <a:r>
              <a:rPr lang="en-US" dirty="0"/>
              <a:t>LIHTC (Non-profit developer)</a:t>
            </a:r>
          </a:p>
          <a:p>
            <a:r>
              <a:rPr lang="en-US" dirty="0"/>
              <a:t>30% AMI, 50% AMI &amp; 60% AMI</a:t>
            </a:r>
          </a:p>
        </p:txBody>
      </p:sp>
      <p:sp>
        <p:nvSpPr>
          <p:cNvPr id="3" name="TextBox 2"/>
          <p:cNvSpPr txBox="1"/>
          <p:nvPr/>
        </p:nvSpPr>
        <p:spPr>
          <a:xfrm>
            <a:off x="5707232" y="5367431"/>
            <a:ext cx="2918460" cy="369332"/>
          </a:xfrm>
          <a:prstGeom prst="rect">
            <a:avLst/>
          </a:prstGeom>
          <a:noFill/>
        </p:spPr>
        <p:txBody>
          <a:bodyPr wrap="square" rtlCol="0">
            <a:spAutoFit/>
          </a:bodyPr>
          <a:lstStyle/>
          <a:p>
            <a:r>
              <a:rPr lang="en-US" dirty="0"/>
              <a:t>LIHTC 60% AMI Average</a:t>
            </a:r>
          </a:p>
        </p:txBody>
      </p:sp>
      <p:sp>
        <p:nvSpPr>
          <p:cNvPr id="5" name="TextBox 4"/>
          <p:cNvSpPr txBox="1"/>
          <p:nvPr/>
        </p:nvSpPr>
        <p:spPr>
          <a:xfrm>
            <a:off x="3775515" y="5385995"/>
            <a:ext cx="1931717" cy="369332"/>
          </a:xfrm>
          <a:prstGeom prst="rect">
            <a:avLst/>
          </a:prstGeom>
          <a:noFill/>
        </p:spPr>
        <p:txBody>
          <a:bodyPr wrap="square" rtlCol="0">
            <a:spAutoFit/>
          </a:bodyPr>
          <a:lstStyle/>
          <a:p>
            <a:r>
              <a:rPr lang="en-US" dirty="0"/>
              <a:t>Market Rate</a:t>
            </a:r>
          </a:p>
        </p:txBody>
      </p:sp>
      <p:sp>
        <p:nvSpPr>
          <p:cNvPr id="6" name="TextBox 5"/>
          <p:cNvSpPr txBox="1"/>
          <p:nvPr/>
        </p:nvSpPr>
        <p:spPr>
          <a:xfrm>
            <a:off x="388882" y="2522483"/>
            <a:ext cx="1509257" cy="3139321"/>
          </a:xfrm>
          <a:prstGeom prst="rect">
            <a:avLst/>
          </a:prstGeom>
          <a:noFill/>
          <a:ln w="28575">
            <a:solidFill>
              <a:srgbClr val="0070C0"/>
            </a:solidFill>
          </a:ln>
        </p:spPr>
        <p:txBody>
          <a:bodyPr wrap="square" rtlCol="0">
            <a:spAutoFit/>
          </a:bodyPr>
          <a:lstStyle/>
          <a:p>
            <a:pPr algn="ctr"/>
            <a:r>
              <a:rPr lang="en-US" dirty="0">
                <a:latin typeface="PT Sans"/>
              </a:rPr>
              <a:t>The biggest difference between market-rate development and affordable housing development is how it is financed</a:t>
            </a:r>
          </a:p>
        </p:txBody>
      </p:sp>
    </p:spTree>
    <p:extLst>
      <p:ext uri="{BB962C8B-B14F-4D97-AF65-F5344CB8AC3E}">
        <p14:creationId xmlns:p14="http://schemas.microsoft.com/office/powerpoint/2010/main" val="2543634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PT Sans"/>
              </a:rPr>
              <a:t>Operating Revenue &amp; Expense</a:t>
            </a:r>
            <a:br>
              <a:rPr lang="en-US" b="1" dirty="0">
                <a:solidFill>
                  <a:srgbClr val="0070C0"/>
                </a:solidFill>
                <a:latin typeface="PT Sans"/>
              </a:rPr>
            </a:br>
            <a:r>
              <a:rPr lang="en-US" b="1" dirty="0">
                <a:solidFill>
                  <a:srgbClr val="0070C0"/>
                </a:solidFill>
                <a:latin typeface="PT Sans"/>
              </a:rPr>
              <a:t>Market Rate vs. Affordable</a:t>
            </a:r>
          </a:p>
        </p:txBody>
      </p:sp>
      <p:graphicFrame>
        <p:nvGraphicFramePr>
          <p:cNvPr id="11" name="Content Placeholder 10"/>
          <p:cNvGraphicFramePr>
            <a:graphicFrameLocks noGrp="1"/>
          </p:cNvGraphicFramePr>
          <p:nvPr>
            <p:ph idx="1"/>
          </p:nvPr>
        </p:nvGraphicFramePr>
        <p:xfrm>
          <a:off x="1295400" y="1690688"/>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34</a:t>
            </a:fld>
            <a:endParaRPr lang="en-US"/>
          </a:p>
        </p:txBody>
      </p:sp>
      <p:sp>
        <p:nvSpPr>
          <p:cNvPr id="3" name="TextBox 2"/>
          <p:cNvSpPr txBox="1"/>
          <p:nvPr/>
        </p:nvSpPr>
        <p:spPr>
          <a:xfrm>
            <a:off x="2377440" y="6168044"/>
            <a:ext cx="7996844" cy="369332"/>
          </a:xfrm>
          <a:prstGeom prst="rect">
            <a:avLst/>
          </a:prstGeom>
          <a:noFill/>
        </p:spPr>
        <p:txBody>
          <a:bodyPr wrap="square" rtlCol="0">
            <a:spAutoFit/>
          </a:bodyPr>
          <a:lstStyle/>
          <a:p>
            <a:r>
              <a:rPr lang="en-US" dirty="0"/>
              <a:t>ROI = Return on Investment</a:t>
            </a:r>
          </a:p>
        </p:txBody>
      </p:sp>
    </p:spTree>
    <p:extLst>
      <p:ext uri="{BB962C8B-B14F-4D97-AF65-F5344CB8AC3E}">
        <p14:creationId xmlns:p14="http://schemas.microsoft.com/office/powerpoint/2010/main" val="207946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838199" y="191002"/>
            <a:ext cx="10515600" cy="1325563"/>
          </a:xfrm>
        </p:spPr>
        <p:txBody>
          <a:bodyPr/>
          <a:lstStyle/>
          <a:p>
            <a:pPr algn="ctr"/>
            <a:r>
              <a:rPr lang="en-US" dirty="0">
                <a:solidFill>
                  <a:srgbClr val="0070C0"/>
                </a:solidFill>
                <a:latin typeface="+mn-lt"/>
              </a:rPr>
              <a:t>DEVELOPMENT/CAPITAL IMPROVEMENTS</a:t>
            </a:r>
          </a:p>
        </p:txBody>
      </p:sp>
      <p:sp>
        <p:nvSpPr>
          <p:cNvPr id="4" name="Footer Placeholder 3">
            <a:extLst>
              <a:ext uri="{FF2B5EF4-FFF2-40B4-BE49-F238E27FC236}">
                <a16:creationId xmlns:a16="http://schemas.microsoft.com/office/drawing/2014/main" id="{2B43AC01-F1D6-4AE2-B640-ADEA41EA5977}"/>
              </a:ext>
            </a:extLst>
          </p:cNvPr>
          <p:cNvSpPr>
            <a:spLocks noGrp="1"/>
          </p:cNvSpPr>
          <p:nvPr>
            <p:ph type="ftr" sz="quarter" idx="11"/>
          </p:nvPr>
        </p:nvSpPr>
        <p:spPr/>
        <p:txBody>
          <a:bodyPr/>
          <a:lstStyle/>
          <a:p>
            <a:r>
              <a:rPr lang="en-US"/>
              <a:t>AAHC</a:t>
            </a:r>
          </a:p>
        </p:txBody>
      </p:sp>
      <p:sp>
        <p:nvSpPr>
          <p:cNvPr id="5" name="Slide Number Placeholder 4">
            <a:extLst>
              <a:ext uri="{FF2B5EF4-FFF2-40B4-BE49-F238E27FC236}">
                <a16:creationId xmlns:a16="http://schemas.microsoft.com/office/drawing/2014/main" id="{0CA72E17-B0A0-4958-A0A7-46C36623C2EF}"/>
              </a:ext>
            </a:extLst>
          </p:cNvPr>
          <p:cNvSpPr>
            <a:spLocks noGrp="1"/>
          </p:cNvSpPr>
          <p:nvPr>
            <p:ph type="sldNum" sz="quarter" idx="12"/>
          </p:nvPr>
        </p:nvSpPr>
        <p:spPr/>
        <p:txBody>
          <a:bodyPr/>
          <a:lstStyle/>
          <a:p>
            <a:fld id="{D77E9F74-045A-48FC-B9BF-6200E59ED1BF}" type="slidenum">
              <a:rPr lang="en-US" smtClean="0"/>
              <a:t>35</a:t>
            </a:fld>
            <a:endParaRPr lang="en-US"/>
          </a:p>
        </p:txBody>
      </p:sp>
      <p:graphicFrame>
        <p:nvGraphicFramePr>
          <p:cNvPr id="8" name="Table 8">
            <a:extLst>
              <a:ext uri="{FF2B5EF4-FFF2-40B4-BE49-F238E27FC236}">
                <a16:creationId xmlns:a16="http://schemas.microsoft.com/office/drawing/2014/main" id="{7E5045D0-FA5F-4CCF-8FC8-B464F2C6AE82}"/>
              </a:ext>
            </a:extLst>
          </p:cNvPr>
          <p:cNvGraphicFramePr>
            <a:graphicFrameLocks noGrp="1"/>
          </p:cNvGraphicFramePr>
          <p:nvPr>
            <p:ph sz="half" idx="1"/>
          </p:nvPr>
        </p:nvGraphicFramePr>
        <p:xfrm>
          <a:off x="838199" y="1516566"/>
          <a:ext cx="10515600" cy="4839782"/>
        </p:xfrm>
        <a:graphic>
          <a:graphicData uri="http://schemas.openxmlformats.org/drawingml/2006/table">
            <a:tbl>
              <a:tblPr firstRow="1" bandRow="1">
                <a:tableStyleId>{5C22544A-7EE6-4342-B048-85BDC9FD1C3A}</a:tableStyleId>
              </a:tblPr>
              <a:tblGrid>
                <a:gridCol w="7291040">
                  <a:extLst>
                    <a:ext uri="{9D8B030D-6E8A-4147-A177-3AD203B41FA5}">
                      <a16:colId xmlns:a16="http://schemas.microsoft.com/office/drawing/2014/main" val="2249548223"/>
                    </a:ext>
                  </a:extLst>
                </a:gridCol>
                <a:gridCol w="646771">
                  <a:extLst>
                    <a:ext uri="{9D8B030D-6E8A-4147-A177-3AD203B41FA5}">
                      <a16:colId xmlns:a16="http://schemas.microsoft.com/office/drawing/2014/main" val="1865975706"/>
                    </a:ext>
                  </a:extLst>
                </a:gridCol>
                <a:gridCol w="2577789">
                  <a:extLst>
                    <a:ext uri="{9D8B030D-6E8A-4147-A177-3AD203B41FA5}">
                      <a16:colId xmlns:a16="http://schemas.microsoft.com/office/drawing/2014/main" val="2770525390"/>
                    </a:ext>
                  </a:extLst>
                </a:gridCol>
              </a:tblGrid>
              <a:tr h="480735">
                <a:tc>
                  <a:txBody>
                    <a:bodyPr/>
                    <a:lstStyle/>
                    <a:p>
                      <a:pPr algn="l" fontAlgn="b"/>
                      <a:r>
                        <a:rPr lang="en-US" sz="2800" b="1" i="0" u="none" strike="noStrike" dirty="0">
                          <a:solidFill>
                            <a:schemeClr val="bg1">
                              <a:lumMod val="95000"/>
                            </a:schemeClr>
                          </a:solidFill>
                          <a:effectLst/>
                          <a:latin typeface="Calibri" panose="020F0502020204030204" pitchFamily="34" charset="0"/>
                        </a:rPr>
                        <a:t>  FUNDING SOURCES BETWEEN 2013 – 2021</a:t>
                      </a:r>
                    </a:p>
                  </a:txBody>
                  <a:tcPr marL="7620" marR="7620" marT="7620" marB="0" anchor="b"/>
                </a:tc>
                <a:tc>
                  <a:txBody>
                    <a:bodyPr/>
                    <a:lstStyle/>
                    <a:p>
                      <a:pPr algn="l" fontAlgn="b"/>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13663764"/>
                  </a:ext>
                </a:extLst>
              </a:tr>
              <a:tr h="396277">
                <a:tc>
                  <a:txBody>
                    <a:bodyPr/>
                    <a:lstStyle/>
                    <a:p>
                      <a:pPr algn="l" fontAlgn="b"/>
                      <a:r>
                        <a:rPr lang="en-US" sz="2000" b="0" i="0" u="none" strike="noStrike" dirty="0">
                          <a:solidFill>
                            <a:srgbClr val="000000"/>
                          </a:solidFill>
                          <a:effectLst/>
                          <a:latin typeface="Calibri" panose="020F0502020204030204" pitchFamily="34" charset="0"/>
                        </a:rPr>
                        <a:t>   Low Income Housing Tax Credits (LIHTC) Equity</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$44,104,698</a:t>
                      </a:r>
                    </a:p>
                  </a:txBody>
                  <a:tcPr marL="7620" marR="7620" marT="7620" marB="0" anchor="b"/>
                </a:tc>
                <a:extLst>
                  <a:ext uri="{0D108BD9-81ED-4DB2-BD59-A6C34878D82A}">
                    <a16:rowId xmlns:a16="http://schemas.microsoft.com/office/drawing/2014/main" val="1778635453"/>
                  </a:ext>
                </a:extLst>
              </a:tr>
              <a:tr h="396277">
                <a:tc>
                  <a:txBody>
                    <a:bodyPr/>
                    <a:lstStyle/>
                    <a:p>
                      <a:pPr algn="l" fontAlgn="b"/>
                      <a:r>
                        <a:rPr lang="en-US" sz="2000" b="0" i="0" u="none" strike="noStrike" dirty="0">
                          <a:solidFill>
                            <a:srgbClr val="000000"/>
                          </a:solidFill>
                          <a:effectLst/>
                          <a:latin typeface="Calibri" panose="020F0502020204030204" pitchFamily="34" charset="0"/>
                        </a:rPr>
                        <a:t>   Loans (Financial Institutions)</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$11,523,100</a:t>
                      </a:r>
                    </a:p>
                  </a:txBody>
                  <a:tcPr marL="7620" marR="7620" marT="7620" marB="0" anchor="b"/>
                </a:tc>
                <a:extLst>
                  <a:ext uri="{0D108BD9-81ED-4DB2-BD59-A6C34878D82A}">
                    <a16:rowId xmlns:a16="http://schemas.microsoft.com/office/drawing/2014/main" val="4153324716"/>
                  </a:ext>
                </a:extLst>
              </a:tr>
              <a:tr h="396277">
                <a:tc>
                  <a:txBody>
                    <a:bodyPr/>
                    <a:lstStyle/>
                    <a:p>
                      <a:pPr algn="l" fontAlgn="b"/>
                      <a:r>
                        <a:rPr lang="en-US" sz="2000" b="0" i="0" u="none" strike="noStrike" dirty="0">
                          <a:solidFill>
                            <a:srgbClr val="000000"/>
                          </a:solidFill>
                          <a:effectLst/>
                          <a:latin typeface="Calibri" panose="020F0502020204030204" pitchFamily="34" charset="0"/>
                        </a:rPr>
                        <a:t>   City Funds (Ann Arbor Housing Fund, General Fund, Sustainability)</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$4,388,765</a:t>
                      </a:r>
                    </a:p>
                  </a:txBody>
                  <a:tcPr marL="7620" marR="7620" marT="7620" marB="0" anchor="b"/>
                </a:tc>
                <a:extLst>
                  <a:ext uri="{0D108BD9-81ED-4DB2-BD59-A6C34878D82A}">
                    <a16:rowId xmlns:a16="http://schemas.microsoft.com/office/drawing/2014/main" val="1826997300"/>
                  </a:ext>
                </a:extLst>
              </a:tr>
              <a:tr h="396277">
                <a:tc>
                  <a:txBody>
                    <a:bodyPr/>
                    <a:lstStyle/>
                    <a:p>
                      <a:pPr algn="l" fontAlgn="b"/>
                      <a:r>
                        <a:rPr lang="en-US" sz="2000" b="0" i="0" u="none" strike="noStrike" dirty="0">
                          <a:solidFill>
                            <a:srgbClr val="000000"/>
                          </a:solidFill>
                          <a:effectLst/>
                          <a:latin typeface="Calibri" panose="020F0502020204030204" pitchFamily="34" charset="0"/>
                        </a:rPr>
                        <a:t>   AAHC (Capital Reserves &amp; Other Smaller Grants)</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$3,105,996</a:t>
                      </a:r>
                    </a:p>
                  </a:txBody>
                  <a:tcPr marL="7620" marR="7620" marT="7620" marB="0" anchor="b"/>
                </a:tc>
                <a:extLst>
                  <a:ext uri="{0D108BD9-81ED-4DB2-BD59-A6C34878D82A}">
                    <a16:rowId xmlns:a16="http://schemas.microsoft.com/office/drawing/2014/main" val="3048028524"/>
                  </a:ext>
                </a:extLst>
              </a:tr>
              <a:tr h="396277">
                <a:tc>
                  <a:txBody>
                    <a:bodyPr/>
                    <a:lstStyle/>
                    <a:p>
                      <a:pPr algn="l" fontAlgn="b"/>
                      <a:r>
                        <a:rPr lang="en-US" sz="2000" b="0" i="0" u="none" strike="noStrike" dirty="0">
                          <a:solidFill>
                            <a:srgbClr val="000000"/>
                          </a:solidFill>
                          <a:effectLst/>
                          <a:latin typeface="Calibri" panose="020F0502020204030204" pitchFamily="34" charset="0"/>
                        </a:rPr>
                        <a:t>   Federal Home Loan Bank (FHLB)</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$2,670,000</a:t>
                      </a:r>
                    </a:p>
                  </a:txBody>
                  <a:tcPr marL="7620" marR="7620" marT="7620" marB="0" anchor="b"/>
                </a:tc>
                <a:extLst>
                  <a:ext uri="{0D108BD9-81ED-4DB2-BD59-A6C34878D82A}">
                    <a16:rowId xmlns:a16="http://schemas.microsoft.com/office/drawing/2014/main" val="2167651711"/>
                  </a:ext>
                </a:extLst>
              </a:tr>
              <a:tr h="396277">
                <a:tc>
                  <a:txBody>
                    <a:bodyPr/>
                    <a:lstStyle/>
                    <a:p>
                      <a:pPr algn="l" fontAlgn="b"/>
                      <a:r>
                        <a:rPr lang="en-US" sz="2000" b="0" i="0" u="none" strike="noStrike" dirty="0">
                          <a:solidFill>
                            <a:srgbClr val="000000"/>
                          </a:solidFill>
                          <a:effectLst/>
                          <a:latin typeface="Calibri" panose="020F0502020204030204" pitchFamily="34" charset="0"/>
                        </a:rPr>
                        <a:t>   DDA Grants</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$2,440,330</a:t>
                      </a:r>
                    </a:p>
                  </a:txBody>
                  <a:tcPr marL="7620" marR="7620" marT="7620" marB="0" anchor="b"/>
                </a:tc>
                <a:extLst>
                  <a:ext uri="{0D108BD9-81ED-4DB2-BD59-A6C34878D82A}">
                    <a16:rowId xmlns:a16="http://schemas.microsoft.com/office/drawing/2014/main" val="737048909"/>
                  </a:ext>
                </a:extLst>
              </a:tr>
              <a:tr h="396277">
                <a:tc>
                  <a:txBody>
                    <a:bodyPr/>
                    <a:lstStyle/>
                    <a:p>
                      <a:pPr algn="l" fontAlgn="b"/>
                      <a:r>
                        <a:rPr lang="en-US" sz="2000" b="0" i="0" u="none" strike="noStrike">
                          <a:solidFill>
                            <a:srgbClr val="000000"/>
                          </a:solidFill>
                          <a:effectLst/>
                          <a:latin typeface="Calibri" panose="020F0502020204030204" pitchFamily="34" charset="0"/>
                        </a:rPr>
                        <a:t>   HUD Grants</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$1,905,483</a:t>
                      </a:r>
                    </a:p>
                  </a:txBody>
                  <a:tcPr marL="7620" marR="7620" marT="7620" marB="0" anchor="b"/>
                </a:tc>
                <a:extLst>
                  <a:ext uri="{0D108BD9-81ED-4DB2-BD59-A6C34878D82A}">
                    <a16:rowId xmlns:a16="http://schemas.microsoft.com/office/drawing/2014/main" val="3589207972"/>
                  </a:ext>
                </a:extLst>
              </a:tr>
              <a:tr h="396277">
                <a:tc>
                  <a:txBody>
                    <a:bodyPr/>
                    <a:lstStyle/>
                    <a:p>
                      <a:pPr algn="l" fontAlgn="b"/>
                      <a:r>
                        <a:rPr lang="en-US" sz="2000" b="0" i="0" u="none" strike="noStrike" dirty="0">
                          <a:solidFill>
                            <a:srgbClr val="000000"/>
                          </a:solidFill>
                          <a:effectLst/>
                          <a:latin typeface="Calibri" panose="020F0502020204030204" pitchFamily="34" charset="0"/>
                        </a:rPr>
                        <a:t>   Community Development Block Grant (CDBG)</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$1,628,669</a:t>
                      </a:r>
                    </a:p>
                  </a:txBody>
                  <a:tcPr marL="7620" marR="7620" marT="7620" marB="0" anchor="b"/>
                </a:tc>
                <a:extLst>
                  <a:ext uri="{0D108BD9-81ED-4DB2-BD59-A6C34878D82A}">
                    <a16:rowId xmlns:a16="http://schemas.microsoft.com/office/drawing/2014/main" val="2301518762"/>
                  </a:ext>
                </a:extLst>
              </a:tr>
              <a:tr h="396277">
                <a:tc>
                  <a:txBody>
                    <a:bodyPr/>
                    <a:lstStyle/>
                    <a:p>
                      <a:pPr algn="l" fontAlgn="b"/>
                      <a:r>
                        <a:rPr lang="en-US" sz="2000" b="0" i="0" u="none" strike="noStrike">
                          <a:solidFill>
                            <a:srgbClr val="000000"/>
                          </a:solidFill>
                          <a:effectLst/>
                          <a:latin typeface="Calibri" panose="020F0502020204030204" pitchFamily="34" charset="0"/>
                        </a:rPr>
                        <a:t>   Insurance Proceeds</a:t>
                      </a:r>
                    </a:p>
                  </a:txBody>
                  <a:tcPr marL="7620" marR="7620" marT="7620" marB="0" anchor="b"/>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$807,278</a:t>
                      </a:r>
                    </a:p>
                  </a:txBody>
                  <a:tcPr marL="7620" marR="7620" marT="7620" marB="0" anchor="b"/>
                </a:tc>
                <a:extLst>
                  <a:ext uri="{0D108BD9-81ED-4DB2-BD59-A6C34878D82A}">
                    <a16:rowId xmlns:a16="http://schemas.microsoft.com/office/drawing/2014/main" val="354608927"/>
                  </a:ext>
                </a:extLst>
              </a:tr>
              <a:tr h="396277">
                <a:tc>
                  <a:txBody>
                    <a:bodyPr/>
                    <a:lstStyle/>
                    <a:p>
                      <a:pPr algn="l" fontAlgn="b"/>
                      <a:r>
                        <a:rPr lang="en-US" sz="2000" b="0" i="0" u="none" strike="noStrike" dirty="0">
                          <a:solidFill>
                            <a:srgbClr val="000000"/>
                          </a:solidFill>
                          <a:effectLst/>
                          <a:latin typeface="Calibri" panose="020F0502020204030204" pitchFamily="34" charset="0"/>
                        </a:rPr>
                        <a:t>   Washtenaw County Brownfield Redevelopment Authority (WCBRA)</a:t>
                      </a:r>
                    </a:p>
                  </a:txBody>
                  <a:tcPr marL="7620" marR="7620" marT="762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0" i="0" u="none" strike="noStrike">
                          <a:solidFill>
                            <a:srgbClr val="000000"/>
                          </a:solidFill>
                          <a:effectLst/>
                          <a:latin typeface="Calibri" panose="020F0502020204030204" pitchFamily="34" charset="0"/>
                        </a:rPr>
                        <a:t>$615,000</a:t>
                      </a:r>
                    </a:p>
                  </a:txBody>
                  <a:tcPr marL="7620" marR="7620" marT="7620" marB="0" anchor="b"/>
                </a:tc>
                <a:extLst>
                  <a:ext uri="{0D108BD9-81ED-4DB2-BD59-A6C34878D82A}">
                    <a16:rowId xmlns:a16="http://schemas.microsoft.com/office/drawing/2014/main" val="1978328366"/>
                  </a:ext>
                </a:extLst>
              </a:tr>
              <a:tr h="396277">
                <a:tc>
                  <a:txBody>
                    <a:bodyPr/>
                    <a:lstStyle/>
                    <a:p>
                      <a:pPr algn="l" fontAlgn="b"/>
                      <a:r>
                        <a:rPr lang="en-US" sz="2000" b="1" i="0" u="none" strike="noStrike" dirty="0">
                          <a:solidFill>
                            <a:srgbClr val="000000"/>
                          </a:solidFill>
                          <a:effectLst/>
                          <a:latin typeface="Calibri" panose="020F0502020204030204" pitchFamily="34" charset="0"/>
                        </a:rPr>
                        <a:t>       TOTAL</a:t>
                      </a:r>
                    </a:p>
                  </a:txBody>
                  <a:tcPr marL="7620" marR="7620" marT="7620" marB="0" anchor="b"/>
                </a:tc>
                <a:tc>
                  <a:txBody>
                    <a:bodyPr/>
                    <a:lstStyle/>
                    <a:p>
                      <a:pPr algn="l" fontAlgn="b"/>
                      <a:endParaRPr lang="en-US" sz="20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000" b="1" i="0" u="none" strike="noStrike" dirty="0">
                          <a:solidFill>
                            <a:srgbClr val="000000"/>
                          </a:solidFill>
                          <a:effectLst/>
                          <a:latin typeface="Calibri" panose="020F0502020204030204" pitchFamily="34" charset="0"/>
                        </a:rPr>
                        <a:t>$73,189,319</a:t>
                      </a:r>
                    </a:p>
                  </a:txBody>
                  <a:tcPr marL="7620" marR="7620" marT="7620" marB="0" anchor="b"/>
                </a:tc>
                <a:extLst>
                  <a:ext uri="{0D108BD9-81ED-4DB2-BD59-A6C34878D82A}">
                    <a16:rowId xmlns:a16="http://schemas.microsoft.com/office/drawing/2014/main" val="2397464708"/>
                  </a:ext>
                </a:extLst>
              </a:tr>
            </a:tbl>
          </a:graphicData>
        </a:graphic>
      </p:graphicFrame>
    </p:spTree>
    <p:extLst>
      <p:ext uri="{BB962C8B-B14F-4D97-AF65-F5344CB8AC3E}">
        <p14:creationId xmlns:p14="http://schemas.microsoft.com/office/powerpoint/2010/main" val="330965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20381" y="1600689"/>
          <a:ext cx="11021003" cy="1559560"/>
        </p:xfrm>
        <a:graphic>
          <a:graphicData uri="http://schemas.openxmlformats.org/drawingml/2006/table">
            <a:tbl>
              <a:tblPr firstRow="1" bandRow="1">
                <a:tableStyleId>{93296810-A885-4BE3-A3E7-6D5BEEA58F35}</a:tableStyleId>
              </a:tblPr>
              <a:tblGrid>
                <a:gridCol w="4407145">
                  <a:extLst>
                    <a:ext uri="{9D8B030D-6E8A-4147-A177-3AD203B41FA5}">
                      <a16:colId xmlns:a16="http://schemas.microsoft.com/office/drawing/2014/main" val="2844349551"/>
                    </a:ext>
                  </a:extLst>
                </a:gridCol>
                <a:gridCol w="6613858">
                  <a:extLst>
                    <a:ext uri="{9D8B030D-6E8A-4147-A177-3AD203B41FA5}">
                      <a16:colId xmlns:a16="http://schemas.microsoft.com/office/drawing/2014/main" val="1131493888"/>
                    </a:ext>
                  </a:extLst>
                </a:gridCol>
              </a:tblGrid>
              <a:tr h="370840">
                <a:tc>
                  <a:txBody>
                    <a:bodyPr/>
                    <a:lstStyle/>
                    <a:p>
                      <a:pPr algn="ctr"/>
                      <a:r>
                        <a:rPr lang="en-US" sz="1800" dirty="0"/>
                        <a:t>OBJECTIVE</a:t>
                      </a:r>
                    </a:p>
                  </a:txBody>
                  <a:tcPr anchor="ctr"/>
                </a:tc>
                <a:tc>
                  <a:txBody>
                    <a:bodyPr/>
                    <a:lstStyle/>
                    <a:p>
                      <a:pPr algn="ctr"/>
                      <a:r>
                        <a:rPr lang="en-US" sz="1800" dirty="0"/>
                        <a:t>PERFORMANCE MEASURE</a:t>
                      </a:r>
                    </a:p>
                  </a:txBody>
                  <a:tcPr anchor="ctr"/>
                </a:tc>
                <a:extLst>
                  <a:ext uri="{0D108BD9-81ED-4DB2-BD59-A6C34878D82A}">
                    <a16:rowId xmlns:a16="http://schemas.microsoft.com/office/drawing/2014/main" val="3362379986"/>
                  </a:ext>
                </a:extLst>
              </a:tr>
              <a:tr h="370840">
                <a:tc>
                  <a:txBody>
                    <a:bodyPr/>
                    <a:lstStyle/>
                    <a:p>
                      <a:r>
                        <a:rPr lang="en-US" sz="1800" kern="1200" dirty="0">
                          <a:solidFill>
                            <a:schemeClr val="dk1"/>
                          </a:solidFill>
                          <a:effectLst/>
                          <a:latin typeface="+mn-lt"/>
                          <a:ea typeface="+mn-ea"/>
                          <a:cs typeface="+mn-cs"/>
                        </a:rPr>
                        <a:t>Housing is available for all levels of income, especially for supportive affordable housing</a:t>
                      </a:r>
                      <a:endParaRPr lang="en-US" sz="18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By 2026 add 980 units of new affordable housing (60% AMI or under) in Ann Arbor.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By 2024, develop a plan to ensure long-term funding for tenant social services.</a:t>
                      </a:r>
                    </a:p>
                  </a:txBody>
                  <a:tcPr/>
                </a:tc>
                <a:extLst>
                  <a:ext uri="{0D108BD9-81ED-4DB2-BD59-A6C34878D82A}">
                    <a16:rowId xmlns:a16="http://schemas.microsoft.com/office/drawing/2014/main" val="2673851780"/>
                  </a:ext>
                </a:extLst>
              </a:tr>
            </a:tbl>
          </a:graphicData>
        </a:graphic>
      </p:graphicFrame>
      <p:sp>
        <p:nvSpPr>
          <p:cNvPr id="5" name="Title 1"/>
          <p:cNvSpPr txBox="1">
            <a:spLocks/>
          </p:cNvSpPr>
          <p:nvPr/>
        </p:nvSpPr>
        <p:spPr>
          <a:xfrm>
            <a:off x="108065" y="365126"/>
            <a:ext cx="11845637" cy="5869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lumMod val="75000"/>
                  </a:schemeClr>
                </a:solidFill>
              </a:rPr>
              <a:t>Ann Arbor Housing Commission</a:t>
            </a:r>
          </a:p>
          <a:p>
            <a:pPr algn="ctr"/>
            <a:r>
              <a:rPr lang="en-US" sz="3200" b="1" dirty="0">
                <a:solidFill>
                  <a:schemeClr val="accent1">
                    <a:lumMod val="75000"/>
                  </a:schemeClr>
                </a:solidFill>
              </a:rPr>
              <a:t>(STRATEGIC OBJECTIVES)</a:t>
            </a:r>
            <a:endParaRPr lang="en-US" sz="4000" b="1" dirty="0">
              <a:solidFill>
                <a:schemeClr val="accent1">
                  <a:lumMod val="75000"/>
                </a:schemeClr>
              </a:solidFill>
            </a:endParaRPr>
          </a:p>
        </p:txBody>
      </p:sp>
      <p:sp>
        <p:nvSpPr>
          <p:cNvPr id="2" name="Footer Placeholder 1">
            <a:extLst>
              <a:ext uri="{FF2B5EF4-FFF2-40B4-BE49-F238E27FC236}">
                <a16:creationId xmlns:a16="http://schemas.microsoft.com/office/drawing/2014/main" id="{466EC9F2-F198-42BC-83C1-6A64F244BD80}"/>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172DDCC3-971B-4BA4-90F3-3E28B87CEE0B}"/>
              </a:ext>
            </a:extLst>
          </p:cNvPr>
          <p:cNvSpPr>
            <a:spLocks noGrp="1"/>
          </p:cNvSpPr>
          <p:nvPr>
            <p:ph type="sldNum" sz="quarter" idx="12"/>
          </p:nvPr>
        </p:nvSpPr>
        <p:spPr/>
        <p:txBody>
          <a:bodyPr/>
          <a:lstStyle/>
          <a:p>
            <a:fld id="{D77E9F74-045A-48FC-B9BF-6200E59ED1BF}" type="slidenum">
              <a:rPr lang="en-US" smtClean="0"/>
              <a:t>36</a:t>
            </a:fld>
            <a:endParaRPr lang="en-US"/>
          </a:p>
        </p:txBody>
      </p:sp>
    </p:spTree>
    <p:extLst>
      <p:ext uri="{BB962C8B-B14F-4D97-AF65-F5344CB8AC3E}">
        <p14:creationId xmlns:p14="http://schemas.microsoft.com/office/powerpoint/2010/main" val="1163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6428" y="721974"/>
            <a:ext cx="10719967"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Financial Feasibility Analysis of </a:t>
            </a:r>
          </a:p>
          <a:p>
            <a:pPr algn="ctr"/>
            <a:r>
              <a:rPr lang="en-US" sz="4400" b="1" dirty="0">
                <a:solidFill>
                  <a:srgbClr val="4A91C2"/>
                </a:solidFill>
                <a:latin typeface="PT Sans" panose="020B0503020203020204" pitchFamily="34" charset="0"/>
              </a:rPr>
              <a:t>City-Owned Sites </a:t>
            </a:r>
          </a:p>
        </p:txBody>
      </p:sp>
      <p:sp>
        <p:nvSpPr>
          <p:cNvPr id="10" name="TextBox 9"/>
          <p:cNvSpPr txBox="1"/>
          <p:nvPr/>
        </p:nvSpPr>
        <p:spPr>
          <a:xfrm>
            <a:off x="1615351" y="2272272"/>
            <a:ext cx="3321863" cy="584775"/>
          </a:xfrm>
          <a:prstGeom prst="rect">
            <a:avLst/>
          </a:prstGeom>
          <a:noFill/>
        </p:spPr>
        <p:txBody>
          <a:bodyPr wrap="square" rtlCol="0">
            <a:spAutoFit/>
          </a:bodyPr>
          <a:lstStyle/>
          <a:p>
            <a:pPr algn="ctr"/>
            <a:r>
              <a:rPr lang="en-US" sz="3200" dirty="0">
                <a:latin typeface="Abhaya Libre SemiBold" panose="02000703000000000000" pitchFamily="2" charset="0"/>
              </a:rPr>
              <a:t>Downtown Sites</a:t>
            </a:r>
          </a:p>
        </p:txBody>
      </p:sp>
      <p:sp>
        <p:nvSpPr>
          <p:cNvPr id="11" name="TextBox 10"/>
          <p:cNvSpPr txBox="1"/>
          <p:nvPr/>
        </p:nvSpPr>
        <p:spPr>
          <a:xfrm>
            <a:off x="1799907" y="2960795"/>
            <a:ext cx="2952752" cy="3046988"/>
          </a:xfrm>
          <a:prstGeom prst="rect">
            <a:avLst/>
          </a:prstGeom>
          <a:noFill/>
        </p:spPr>
        <p:txBody>
          <a:bodyPr wrap="square" rtlCol="0">
            <a:spAutoFit/>
          </a:bodyPr>
          <a:lstStyle/>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721 N Main</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415 W Washington</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404-406 N Ashley</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350 S. Fifth parking lot (former Y)</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S. Ashley/William parking lot</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216 W William parking lot</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121 E. Catherine parking lot </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353 S Main parking lot</a:t>
            </a:r>
          </a:p>
        </p:txBody>
      </p:sp>
      <p:sp>
        <p:nvSpPr>
          <p:cNvPr id="12" name="TextBox 11"/>
          <p:cNvSpPr txBox="1"/>
          <p:nvPr/>
        </p:nvSpPr>
        <p:spPr>
          <a:xfrm>
            <a:off x="6932427" y="2168524"/>
            <a:ext cx="4253024" cy="584775"/>
          </a:xfrm>
          <a:prstGeom prst="rect">
            <a:avLst/>
          </a:prstGeom>
          <a:noFill/>
        </p:spPr>
        <p:txBody>
          <a:bodyPr wrap="square" rtlCol="0">
            <a:spAutoFit/>
          </a:bodyPr>
          <a:lstStyle/>
          <a:p>
            <a:pPr algn="ctr"/>
            <a:r>
              <a:rPr lang="en-US" sz="3200" dirty="0">
                <a:latin typeface="Abhaya Libre SemiBold" panose="02000703000000000000" pitchFamily="2" charset="0"/>
              </a:rPr>
              <a:t>Outside Downtown</a:t>
            </a:r>
          </a:p>
        </p:txBody>
      </p:sp>
      <p:sp>
        <p:nvSpPr>
          <p:cNvPr id="13" name="TextBox 12"/>
          <p:cNvSpPr txBox="1"/>
          <p:nvPr/>
        </p:nvSpPr>
        <p:spPr>
          <a:xfrm>
            <a:off x="8107928" y="2964470"/>
            <a:ext cx="2578456" cy="1891993"/>
          </a:xfrm>
          <a:prstGeom prst="rect">
            <a:avLst/>
          </a:prstGeom>
          <a:noFill/>
        </p:spPr>
        <p:txBody>
          <a:bodyPr wrap="square" rtlCol="0">
            <a:spAutoFit/>
          </a:bodyPr>
          <a:lstStyle/>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2000 S. Industrial</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1510 E Stadium</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Platt &amp; </a:t>
            </a:r>
            <a:r>
              <a:rPr lang="en-US" sz="1600" b="1" dirty="0" err="1">
                <a:solidFill>
                  <a:srgbClr val="0070C0"/>
                </a:solidFill>
                <a:latin typeface="Arial Narrow" panose="020B0606020202030204" pitchFamily="34" charset="0"/>
                <a:ea typeface="Source Sans Pro" charset="0"/>
                <a:cs typeface="Arial" panose="020B0604020202020204" pitchFamily="34" charset="0"/>
              </a:rPr>
              <a:t>Springbrook</a:t>
            </a:r>
            <a:endParaRPr lang="en-US" sz="1600" b="1" dirty="0">
              <a:solidFill>
                <a:srgbClr val="0070C0"/>
              </a:solidFill>
              <a:latin typeface="Arial Narrow" panose="020B0606020202030204" pitchFamily="34" charset="0"/>
              <a:ea typeface="Source Sans Pro" charset="0"/>
              <a:cs typeface="Arial" panose="020B0604020202020204" pitchFamily="34" charset="0"/>
            </a:endParaRP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1320 Baldwin</a:t>
            </a:r>
          </a:p>
          <a:p>
            <a:pPr algn="ctr">
              <a:lnSpc>
                <a:spcPct val="150000"/>
              </a:lnSpc>
            </a:pPr>
            <a:endParaRPr lang="en-US" sz="1600" b="1" dirty="0">
              <a:solidFill>
                <a:srgbClr val="0070C0"/>
              </a:solidFill>
              <a:latin typeface="Arial Narrow" panose="020B0606020202030204" pitchFamily="34" charset="0"/>
              <a:ea typeface="Source Sans Pro" charset="0"/>
              <a:cs typeface="Arial" panose="020B0604020202020204" pitchFamily="34" charset="0"/>
            </a:endParaRPr>
          </a:p>
        </p:txBody>
      </p:sp>
    </p:spTree>
    <p:extLst>
      <p:ext uri="{BB962C8B-B14F-4D97-AF65-F5344CB8AC3E}">
        <p14:creationId xmlns:p14="http://schemas.microsoft.com/office/powerpoint/2010/main" val="992803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0B2F4-3914-ACDB-044E-9B985AC253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7" r="17283"/>
          <a:stretch/>
        </p:blipFill>
        <p:spPr>
          <a:xfrm>
            <a:off x="3095625" y="0"/>
            <a:ext cx="9096375" cy="6858000"/>
          </a:xfrm>
          <a:prstGeom prst="rect">
            <a:avLst/>
          </a:prstGeom>
        </p:spPr>
      </p:pic>
      <p:sp>
        <p:nvSpPr>
          <p:cNvPr id="18" name="Rectangle: Rounded Corners 17">
            <a:extLst>
              <a:ext uri="{FF2B5EF4-FFF2-40B4-BE49-F238E27FC236}">
                <a16:creationId xmlns:a16="http://schemas.microsoft.com/office/drawing/2014/main" id="{F1E1394B-C92D-9716-F770-E2612C98F752}"/>
              </a:ext>
            </a:extLst>
          </p:cNvPr>
          <p:cNvSpPr/>
          <p:nvPr/>
        </p:nvSpPr>
        <p:spPr>
          <a:xfrm>
            <a:off x="4352925" y="322101"/>
            <a:ext cx="1419225" cy="3160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721 N Main</a:t>
            </a:r>
            <a:endParaRPr lang="en-US" dirty="0">
              <a:solidFill>
                <a:schemeClr val="tx1"/>
              </a:solidFill>
            </a:endParaRPr>
          </a:p>
        </p:txBody>
      </p:sp>
      <p:sp>
        <p:nvSpPr>
          <p:cNvPr id="19" name="Rectangle: Rounded Corners 18">
            <a:extLst>
              <a:ext uri="{FF2B5EF4-FFF2-40B4-BE49-F238E27FC236}">
                <a16:creationId xmlns:a16="http://schemas.microsoft.com/office/drawing/2014/main" id="{98B2EC06-300C-0772-FDA8-3C3EBBB3D1C6}"/>
              </a:ext>
            </a:extLst>
          </p:cNvPr>
          <p:cNvSpPr/>
          <p:nvPr/>
        </p:nvSpPr>
        <p:spPr>
          <a:xfrm>
            <a:off x="6762750" y="857249"/>
            <a:ext cx="1562100"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 121 Catherine</a:t>
            </a:r>
            <a:endParaRPr lang="en-US" dirty="0">
              <a:solidFill>
                <a:schemeClr val="tx1"/>
              </a:solidFill>
            </a:endParaRPr>
          </a:p>
        </p:txBody>
      </p:sp>
      <p:sp>
        <p:nvSpPr>
          <p:cNvPr id="20" name="Rectangle: Rounded Corners 19">
            <a:extLst>
              <a:ext uri="{FF2B5EF4-FFF2-40B4-BE49-F238E27FC236}">
                <a16:creationId xmlns:a16="http://schemas.microsoft.com/office/drawing/2014/main" id="{757EDC04-7EE8-E33F-2B0A-5399CB3EF8F9}"/>
              </a:ext>
            </a:extLst>
          </p:cNvPr>
          <p:cNvSpPr/>
          <p:nvPr/>
        </p:nvSpPr>
        <p:spPr>
          <a:xfrm>
            <a:off x="6784019" y="1434384"/>
            <a:ext cx="1748159"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350 S Fifth Ave </a:t>
            </a:r>
            <a:endParaRPr lang="en-US" dirty="0">
              <a:solidFill>
                <a:schemeClr val="tx1"/>
              </a:solidFill>
            </a:endParaRPr>
          </a:p>
        </p:txBody>
      </p:sp>
      <p:sp>
        <p:nvSpPr>
          <p:cNvPr id="21" name="Rectangle: Rounded Corners 20">
            <a:extLst>
              <a:ext uri="{FF2B5EF4-FFF2-40B4-BE49-F238E27FC236}">
                <a16:creationId xmlns:a16="http://schemas.microsoft.com/office/drawing/2014/main" id="{198E73E9-C4A7-A7F2-C2F9-B2A768CCD9A1}"/>
              </a:ext>
            </a:extLst>
          </p:cNvPr>
          <p:cNvSpPr/>
          <p:nvPr/>
        </p:nvSpPr>
        <p:spPr>
          <a:xfrm>
            <a:off x="5319711" y="2973294"/>
            <a:ext cx="1419225" cy="4557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104 -120  W. William</a:t>
            </a:r>
            <a:endParaRPr lang="en-US" dirty="0">
              <a:solidFill>
                <a:schemeClr val="tx1"/>
              </a:solidFill>
            </a:endParaRPr>
          </a:p>
        </p:txBody>
      </p:sp>
      <p:sp>
        <p:nvSpPr>
          <p:cNvPr id="22" name="Rectangle: Rounded Corners 21">
            <a:extLst>
              <a:ext uri="{FF2B5EF4-FFF2-40B4-BE49-F238E27FC236}">
                <a16:creationId xmlns:a16="http://schemas.microsoft.com/office/drawing/2014/main" id="{B23CF129-13A4-0BF6-9070-842CB759DD0C}"/>
              </a:ext>
            </a:extLst>
          </p:cNvPr>
          <p:cNvSpPr/>
          <p:nvPr/>
        </p:nvSpPr>
        <p:spPr>
          <a:xfrm>
            <a:off x="4000501" y="2348375"/>
            <a:ext cx="1771650"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216 W. William</a:t>
            </a:r>
            <a:endParaRPr lang="en-US" dirty="0">
              <a:solidFill>
                <a:schemeClr val="tx1"/>
              </a:solidFill>
            </a:endParaRPr>
          </a:p>
        </p:txBody>
      </p:sp>
      <p:sp>
        <p:nvSpPr>
          <p:cNvPr id="23" name="Rectangle: Rounded Corners 22">
            <a:extLst>
              <a:ext uri="{FF2B5EF4-FFF2-40B4-BE49-F238E27FC236}">
                <a16:creationId xmlns:a16="http://schemas.microsoft.com/office/drawing/2014/main" id="{F578091F-B14B-7562-62E6-9C04604FC3C5}"/>
              </a:ext>
            </a:extLst>
          </p:cNvPr>
          <p:cNvSpPr/>
          <p:nvPr/>
        </p:nvSpPr>
        <p:spPr>
          <a:xfrm>
            <a:off x="3371851" y="960275"/>
            <a:ext cx="2109786"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404 – 406 N Ashley</a:t>
            </a:r>
            <a:endParaRPr lang="en-US" dirty="0">
              <a:solidFill>
                <a:schemeClr val="tx1"/>
              </a:solidFill>
            </a:endParaRPr>
          </a:p>
        </p:txBody>
      </p:sp>
      <p:sp>
        <p:nvSpPr>
          <p:cNvPr id="24" name="Rectangle: Rounded Corners 23">
            <a:extLst>
              <a:ext uri="{FF2B5EF4-FFF2-40B4-BE49-F238E27FC236}">
                <a16:creationId xmlns:a16="http://schemas.microsoft.com/office/drawing/2014/main" id="{9D511315-5ADF-6E99-851C-5C3202BF6205}"/>
              </a:ext>
            </a:extLst>
          </p:cNvPr>
          <p:cNvSpPr/>
          <p:nvPr/>
        </p:nvSpPr>
        <p:spPr>
          <a:xfrm>
            <a:off x="3209926" y="1653453"/>
            <a:ext cx="2109786"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415 W. Washington</a:t>
            </a:r>
            <a:endParaRPr lang="en-US" dirty="0">
              <a:solidFill>
                <a:schemeClr val="tx1"/>
              </a:solidFill>
            </a:endParaRPr>
          </a:p>
        </p:txBody>
      </p:sp>
      <p:sp>
        <p:nvSpPr>
          <p:cNvPr id="25" name="Rectangle: Rounded Corners 24">
            <a:extLst>
              <a:ext uri="{FF2B5EF4-FFF2-40B4-BE49-F238E27FC236}">
                <a16:creationId xmlns:a16="http://schemas.microsoft.com/office/drawing/2014/main" id="{7DD9FD38-6557-4FFC-75A7-C25C7B364A06}"/>
              </a:ext>
            </a:extLst>
          </p:cNvPr>
          <p:cNvSpPr/>
          <p:nvPr/>
        </p:nvSpPr>
        <p:spPr>
          <a:xfrm>
            <a:off x="6405562" y="2335127"/>
            <a:ext cx="1419225" cy="3160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 353 S. Main</a:t>
            </a:r>
            <a:endParaRPr lang="en-US" dirty="0">
              <a:solidFill>
                <a:schemeClr val="tx1"/>
              </a:solidFill>
            </a:endParaRPr>
          </a:p>
        </p:txBody>
      </p:sp>
      <p:sp>
        <p:nvSpPr>
          <p:cNvPr id="26" name="Rectangle: Rounded Corners 25">
            <a:extLst>
              <a:ext uri="{FF2B5EF4-FFF2-40B4-BE49-F238E27FC236}">
                <a16:creationId xmlns:a16="http://schemas.microsoft.com/office/drawing/2014/main" id="{24E4E69D-B186-9187-739D-5964C85114AF}"/>
              </a:ext>
            </a:extLst>
          </p:cNvPr>
          <p:cNvSpPr/>
          <p:nvPr/>
        </p:nvSpPr>
        <p:spPr>
          <a:xfrm>
            <a:off x="8532178" y="2793812"/>
            <a:ext cx="1907222" cy="314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1320 Baldwin Ave</a:t>
            </a:r>
            <a:endParaRPr lang="en-US" dirty="0">
              <a:solidFill>
                <a:schemeClr val="tx1"/>
              </a:solidFill>
            </a:endParaRPr>
          </a:p>
        </p:txBody>
      </p:sp>
      <p:sp>
        <p:nvSpPr>
          <p:cNvPr id="27" name="Rectangle: Rounded Corners 26">
            <a:extLst>
              <a:ext uri="{FF2B5EF4-FFF2-40B4-BE49-F238E27FC236}">
                <a16:creationId xmlns:a16="http://schemas.microsoft.com/office/drawing/2014/main" id="{83A3CCF6-3265-00B1-55B9-D9B82DDA9133}"/>
              </a:ext>
            </a:extLst>
          </p:cNvPr>
          <p:cNvSpPr/>
          <p:nvPr/>
        </p:nvSpPr>
        <p:spPr>
          <a:xfrm>
            <a:off x="8417878" y="4232088"/>
            <a:ext cx="1748159" cy="31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1510 E. Stadium</a:t>
            </a:r>
            <a:endParaRPr lang="en-US" dirty="0">
              <a:solidFill>
                <a:schemeClr val="tx1"/>
              </a:solidFill>
            </a:endParaRPr>
          </a:p>
        </p:txBody>
      </p:sp>
      <p:sp>
        <p:nvSpPr>
          <p:cNvPr id="28" name="Rectangle: Rounded Corners 27">
            <a:extLst>
              <a:ext uri="{FF2B5EF4-FFF2-40B4-BE49-F238E27FC236}">
                <a16:creationId xmlns:a16="http://schemas.microsoft.com/office/drawing/2014/main" id="{1E72CDFE-A40C-0F6D-31B3-85EBB23479FC}"/>
              </a:ext>
            </a:extLst>
          </p:cNvPr>
          <p:cNvSpPr/>
          <p:nvPr/>
        </p:nvSpPr>
        <p:spPr>
          <a:xfrm>
            <a:off x="6665278" y="4915647"/>
            <a:ext cx="1419225" cy="507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ffectLst/>
                <a:latin typeface="Karla" pitchFamily="2" charset="0"/>
                <a:ea typeface="Karla" pitchFamily="2" charset="0"/>
              </a:rPr>
              <a:t>2000 S. Industrial</a:t>
            </a:r>
            <a:endParaRPr lang="en-US" dirty="0">
              <a:solidFill>
                <a:schemeClr val="tx1"/>
              </a:solidFill>
            </a:endParaRPr>
          </a:p>
        </p:txBody>
      </p:sp>
      <p:sp>
        <p:nvSpPr>
          <p:cNvPr id="29" name="Rectangle: Rounded Corners 28">
            <a:extLst>
              <a:ext uri="{FF2B5EF4-FFF2-40B4-BE49-F238E27FC236}">
                <a16:creationId xmlns:a16="http://schemas.microsoft.com/office/drawing/2014/main" id="{6DE56FE9-3ADA-6162-26B1-5906517CE5E4}"/>
              </a:ext>
            </a:extLst>
          </p:cNvPr>
          <p:cNvSpPr/>
          <p:nvPr/>
        </p:nvSpPr>
        <p:spPr>
          <a:xfrm>
            <a:off x="10322878" y="5465158"/>
            <a:ext cx="1814763" cy="614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tx1"/>
                </a:solidFill>
                <a:effectLst/>
                <a:latin typeface="Karla" pitchFamily="2" charset="0"/>
                <a:ea typeface="Karla" pitchFamily="2" charset="0"/>
              </a:rPr>
              <a:t>3432 - 3440 Platt &amp; 3435 – 3443 Springbrook </a:t>
            </a:r>
            <a:endParaRPr lang="en-US" sz="1400" dirty="0">
              <a:solidFill>
                <a:schemeClr val="tx1"/>
              </a:solidFill>
            </a:endParaRPr>
          </a:p>
        </p:txBody>
      </p:sp>
      <p:cxnSp>
        <p:nvCxnSpPr>
          <p:cNvPr id="15" name="Straight Connector 14">
            <a:extLst>
              <a:ext uri="{FF2B5EF4-FFF2-40B4-BE49-F238E27FC236}">
                <a16:creationId xmlns:a16="http://schemas.microsoft.com/office/drawing/2014/main" id="{BF899D4B-3681-6FF4-DA67-2069B3FA13AD}"/>
              </a:ext>
            </a:extLst>
          </p:cNvPr>
          <p:cNvCxnSpPr>
            <a:cxnSpLocks/>
          </p:cNvCxnSpPr>
          <p:nvPr/>
        </p:nvCxnSpPr>
        <p:spPr>
          <a:xfrm>
            <a:off x="5772150" y="480138"/>
            <a:ext cx="256097" cy="0"/>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0D81B6-4CEB-1EAF-4AA4-8CCCBA47EBEE}"/>
              </a:ext>
            </a:extLst>
          </p:cNvPr>
          <p:cNvCxnSpPr>
            <a:cxnSpLocks/>
          </p:cNvCxnSpPr>
          <p:nvPr/>
        </p:nvCxnSpPr>
        <p:spPr>
          <a:xfrm flipV="1">
            <a:off x="5481637" y="914400"/>
            <a:ext cx="552361" cy="203040"/>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2D29B3-BE76-132C-53AF-C829C22FDB22}"/>
              </a:ext>
            </a:extLst>
          </p:cNvPr>
          <p:cNvCxnSpPr>
            <a:cxnSpLocks/>
          </p:cNvCxnSpPr>
          <p:nvPr/>
        </p:nvCxnSpPr>
        <p:spPr>
          <a:xfrm flipV="1">
            <a:off x="5319712" y="1479550"/>
            <a:ext cx="360363" cy="331068"/>
          </a:xfrm>
          <a:prstGeom prst="line">
            <a:avLst/>
          </a:prstGeom>
          <a:ln w="28575">
            <a:solidFill>
              <a:srgbClr val="72C29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0765E2-8983-4523-33D6-46EB14BE3F36}"/>
              </a:ext>
            </a:extLst>
          </p:cNvPr>
          <p:cNvCxnSpPr>
            <a:cxnSpLocks/>
          </p:cNvCxnSpPr>
          <p:nvPr/>
        </p:nvCxnSpPr>
        <p:spPr>
          <a:xfrm flipV="1">
            <a:off x="5772150" y="1653453"/>
            <a:ext cx="128048" cy="839710"/>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02FCC1-F4BB-07FD-4943-9C429D206959}"/>
              </a:ext>
            </a:extLst>
          </p:cNvPr>
          <p:cNvCxnSpPr>
            <a:cxnSpLocks/>
          </p:cNvCxnSpPr>
          <p:nvPr/>
        </p:nvCxnSpPr>
        <p:spPr>
          <a:xfrm flipV="1">
            <a:off x="6029324" y="1748713"/>
            <a:ext cx="0" cy="1224581"/>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1FAA62-5814-5A65-C12E-9095A48B7B27}"/>
              </a:ext>
            </a:extLst>
          </p:cNvPr>
          <p:cNvCxnSpPr>
            <a:cxnSpLocks/>
          </p:cNvCxnSpPr>
          <p:nvPr/>
        </p:nvCxnSpPr>
        <p:spPr>
          <a:xfrm flipH="1" flipV="1">
            <a:off x="6143084" y="1653453"/>
            <a:ext cx="262478" cy="839711"/>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AAAD5CD-420C-5F02-3B50-A8CFABD49F18}"/>
              </a:ext>
            </a:extLst>
          </p:cNvPr>
          <p:cNvCxnSpPr>
            <a:cxnSpLocks/>
          </p:cNvCxnSpPr>
          <p:nvPr/>
        </p:nvCxnSpPr>
        <p:spPr>
          <a:xfrm flipH="1">
            <a:off x="6350523" y="1591549"/>
            <a:ext cx="433496" cy="54651"/>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AF1559-BAA6-F0D3-129B-567D7F326C46}"/>
              </a:ext>
            </a:extLst>
          </p:cNvPr>
          <p:cNvCxnSpPr>
            <a:cxnSpLocks/>
          </p:cNvCxnSpPr>
          <p:nvPr/>
        </p:nvCxnSpPr>
        <p:spPr>
          <a:xfrm flipH="1" flipV="1">
            <a:off x="6268460" y="989471"/>
            <a:ext cx="494290" cy="24943"/>
          </a:xfrm>
          <a:prstGeom prst="line">
            <a:avLst/>
          </a:prstGeom>
          <a:ln w="28575">
            <a:solidFill>
              <a:srgbClr val="F4945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1D45D5-4404-F319-4CDF-A67FD5CF6B95}"/>
              </a:ext>
            </a:extLst>
          </p:cNvPr>
          <p:cNvCxnSpPr>
            <a:cxnSpLocks/>
          </p:cNvCxnSpPr>
          <p:nvPr/>
        </p:nvCxnSpPr>
        <p:spPr>
          <a:xfrm flipH="1">
            <a:off x="8131175" y="2921695"/>
            <a:ext cx="401003" cy="279452"/>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987B00-B5F3-6429-9F92-A21901E2A27A}"/>
              </a:ext>
            </a:extLst>
          </p:cNvPr>
          <p:cNvCxnSpPr>
            <a:cxnSpLocks/>
          </p:cNvCxnSpPr>
          <p:nvPr/>
        </p:nvCxnSpPr>
        <p:spPr>
          <a:xfrm flipH="1" flipV="1">
            <a:off x="7930673" y="3822117"/>
            <a:ext cx="487205" cy="565190"/>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B84B32-9F9F-EC57-082C-022904E45A21}"/>
              </a:ext>
            </a:extLst>
          </p:cNvPr>
          <p:cNvCxnSpPr>
            <a:cxnSpLocks/>
          </p:cNvCxnSpPr>
          <p:nvPr/>
        </p:nvCxnSpPr>
        <p:spPr>
          <a:xfrm flipH="1" flipV="1">
            <a:off x="7300197" y="4526088"/>
            <a:ext cx="74694" cy="389559"/>
          </a:xfrm>
          <a:prstGeom prst="line">
            <a:avLst/>
          </a:prstGeom>
          <a:ln w="28575">
            <a:solidFill>
              <a:srgbClr val="FFDE4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7CDC2DC-3BCD-91F7-CCF3-C955C9F8C338}"/>
              </a:ext>
            </a:extLst>
          </p:cNvPr>
          <p:cNvCxnSpPr>
            <a:cxnSpLocks/>
          </p:cNvCxnSpPr>
          <p:nvPr/>
        </p:nvCxnSpPr>
        <p:spPr>
          <a:xfrm flipH="1">
            <a:off x="10588625" y="6079445"/>
            <a:ext cx="443866" cy="315005"/>
          </a:xfrm>
          <a:prstGeom prst="line">
            <a:avLst/>
          </a:prstGeom>
          <a:ln w="28575">
            <a:solidFill>
              <a:srgbClr val="72C29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AF4BB6-9996-CB4D-56D3-8D9EEFEBA786}"/>
              </a:ext>
            </a:extLst>
          </p:cNvPr>
          <p:cNvSpPr txBox="1"/>
          <p:nvPr/>
        </p:nvSpPr>
        <p:spPr>
          <a:xfrm>
            <a:off x="219075" y="322101"/>
            <a:ext cx="2689767" cy="954107"/>
          </a:xfrm>
          <a:prstGeom prst="rect">
            <a:avLst/>
          </a:prstGeom>
          <a:noFill/>
        </p:spPr>
        <p:txBody>
          <a:bodyPr wrap="square" rtlCol="0">
            <a:spAutoFit/>
          </a:bodyPr>
          <a:lstStyle/>
          <a:p>
            <a:r>
              <a:rPr lang="en-US" sz="2800" dirty="0">
                <a:solidFill>
                  <a:srgbClr val="434142"/>
                </a:solidFill>
                <a:latin typeface="Kapra Neue SemiBold Expanded" panose="00000805000000000000" pitchFamily="50" charset="0"/>
              </a:rPr>
              <a:t>Potential HOUSING SITES</a:t>
            </a:r>
          </a:p>
        </p:txBody>
      </p:sp>
      <p:sp>
        <p:nvSpPr>
          <p:cNvPr id="7" name="TextBox 6">
            <a:extLst>
              <a:ext uri="{FF2B5EF4-FFF2-40B4-BE49-F238E27FC236}">
                <a16:creationId xmlns:a16="http://schemas.microsoft.com/office/drawing/2014/main" id="{13B173D8-CB01-82E4-8BAF-A62B8E3E9B28}"/>
              </a:ext>
            </a:extLst>
          </p:cNvPr>
          <p:cNvSpPr txBox="1"/>
          <p:nvPr/>
        </p:nvSpPr>
        <p:spPr>
          <a:xfrm>
            <a:off x="602659" y="1377691"/>
            <a:ext cx="2306183" cy="369332"/>
          </a:xfrm>
          <a:prstGeom prst="rect">
            <a:avLst/>
          </a:prstGeom>
          <a:noFill/>
        </p:spPr>
        <p:txBody>
          <a:bodyPr wrap="square" rtlCol="0">
            <a:spAutoFit/>
          </a:bodyPr>
          <a:lstStyle/>
          <a:p>
            <a:r>
              <a:rPr lang="en-US" dirty="0">
                <a:latin typeface="Karla" pitchFamily="2" charset="0"/>
                <a:ea typeface="Karla" pitchFamily="2" charset="0"/>
              </a:rPr>
              <a:t>Building / Facilities</a:t>
            </a:r>
          </a:p>
        </p:txBody>
      </p:sp>
      <p:sp>
        <p:nvSpPr>
          <p:cNvPr id="45" name="TextBox 44">
            <a:extLst>
              <a:ext uri="{FF2B5EF4-FFF2-40B4-BE49-F238E27FC236}">
                <a16:creationId xmlns:a16="http://schemas.microsoft.com/office/drawing/2014/main" id="{A14ACB87-1D1C-A8ED-253E-1326708C8533}"/>
              </a:ext>
            </a:extLst>
          </p:cNvPr>
          <p:cNvSpPr txBox="1"/>
          <p:nvPr/>
        </p:nvSpPr>
        <p:spPr>
          <a:xfrm>
            <a:off x="622976" y="2505539"/>
            <a:ext cx="2306183" cy="646331"/>
          </a:xfrm>
          <a:prstGeom prst="rect">
            <a:avLst/>
          </a:prstGeom>
          <a:noFill/>
        </p:spPr>
        <p:txBody>
          <a:bodyPr wrap="square" rtlCol="0">
            <a:spAutoFit/>
          </a:bodyPr>
          <a:lstStyle/>
          <a:p>
            <a:r>
              <a:rPr lang="en-US" dirty="0">
                <a:latin typeface="Karla" pitchFamily="2" charset="0"/>
                <a:ea typeface="Karla" pitchFamily="2" charset="0"/>
              </a:rPr>
              <a:t>Surface Parking Lots</a:t>
            </a:r>
          </a:p>
        </p:txBody>
      </p:sp>
      <p:sp>
        <p:nvSpPr>
          <p:cNvPr id="46" name="TextBox 45">
            <a:extLst>
              <a:ext uri="{FF2B5EF4-FFF2-40B4-BE49-F238E27FC236}">
                <a16:creationId xmlns:a16="http://schemas.microsoft.com/office/drawing/2014/main" id="{38FB998D-0578-5CF9-7965-1C1DFAF85855}"/>
              </a:ext>
            </a:extLst>
          </p:cNvPr>
          <p:cNvSpPr txBox="1"/>
          <p:nvPr/>
        </p:nvSpPr>
        <p:spPr>
          <a:xfrm>
            <a:off x="622976" y="3781546"/>
            <a:ext cx="2306183" cy="369332"/>
          </a:xfrm>
          <a:prstGeom prst="rect">
            <a:avLst/>
          </a:prstGeom>
          <a:noFill/>
        </p:spPr>
        <p:txBody>
          <a:bodyPr wrap="square" rtlCol="0">
            <a:spAutoFit/>
          </a:bodyPr>
          <a:lstStyle/>
          <a:p>
            <a:r>
              <a:rPr lang="en-US">
                <a:latin typeface="Karla" pitchFamily="2" charset="0"/>
                <a:ea typeface="Karla" pitchFamily="2" charset="0"/>
              </a:rPr>
              <a:t>Vacant Properties</a:t>
            </a:r>
            <a:endParaRPr lang="en-US" dirty="0">
              <a:latin typeface="Karla" pitchFamily="2" charset="0"/>
              <a:ea typeface="Karla" pitchFamily="2" charset="0"/>
            </a:endParaRPr>
          </a:p>
        </p:txBody>
      </p:sp>
      <p:sp>
        <p:nvSpPr>
          <p:cNvPr id="2" name="Rectangle: Rounded Corners 1">
            <a:extLst>
              <a:ext uri="{FF2B5EF4-FFF2-40B4-BE49-F238E27FC236}">
                <a16:creationId xmlns:a16="http://schemas.microsoft.com/office/drawing/2014/main" id="{CDFC823A-D841-3CD1-A21F-EF2DA197042F}"/>
              </a:ext>
            </a:extLst>
          </p:cNvPr>
          <p:cNvSpPr/>
          <p:nvPr/>
        </p:nvSpPr>
        <p:spPr>
          <a:xfrm>
            <a:off x="295658" y="2615375"/>
            <a:ext cx="265971" cy="265971"/>
          </a:xfrm>
          <a:prstGeom prst="roundRect">
            <a:avLst/>
          </a:prstGeom>
          <a:solidFill>
            <a:srgbClr val="F49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BAF7B9FD-4546-2351-D327-F797F2B8D2AA}"/>
              </a:ext>
            </a:extLst>
          </p:cNvPr>
          <p:cNvSpPr/>
          <p:nvPr/>
        </p:nvSpPr>
        <p:spPr>
          <a:xfrm>
            <a:off x="279145" y="3781546"/>
            <a:ext cx="265971" cy="265971"/>
          </a:xfrm>
          <a:prstGeom prst="roundRect">
            <a:avLst/>
          </a:prstGeom>
          <a:solidFill>
            <a:srgbClr val="72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A3A8DF7-DF1D-C32D-D8E8-5E5C0E2C6F83}"/>
              </a:ext>
            </a:extLst>
          </p:cNvPr>
          <p:cNvSpPr/>
          <p:nvPr/>
        </p:nvSpPr>
        <p:spPr>
          <a:xfrm>
            <a:off x="279144" y="1479550"/>
            <a:ext cx="265971" cy="265971"/>
          </a:xfrm>
          <a:prstGeom prst="roundRect">
            <a:avLst/>
          </a:prstGeom>
          <a:solidFill>
            <a:srgbClr val="FFD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75F170-CFCC-8451-0118-2449C5E36561}"/>
              </a:ext>
            </a:extLst>
          </p:cNvPr>
          <p:cNvSpPr txBox="1"/>
          <p:nvPr/>
        </p:nvSpPr>
        <p:spPr>
          <a:xfrm rot="885447">
            <a:off x="10359822" y="4164077"/>
            <a:ext cx="1476818" cy="246221"/>
          </a:xfrm>
          <a:prstGeom prst="rect">
            <a:avLst/>
          </a:prstGeom>
          <a:noFill/>
        </p:spPr>
        <p:txBody>
          <a:bodyPr wrap="square" rtlCol="0">
            <a:spAutoFit/>
          </a:bodyPr>
          <a:lstStyle/>
          <a:p>
            <a:r>
              <a:rPr lang="en-US" sz="1000" dirty="0">
                <a:latin typeface="Karla" pitchFamily="2" charset="0"/>
                <a:ea typeface="Karla" pitchFamily="2" charset="0"/>
              </a:rPr>
              <a:t>Stadium Blvd</a:t>
            </a:r>
          </a:p>
        </p:txBody>
      </p:sp>
      <p:sp>
        <p:nvSpPr>
          <p:cNvPr id="41" name="TextBox 40">
            <a:extLst>
              <a:ext uri="{FF2B5EF4-FFF2-40B4-BE49-F238E27FC236}">
                <a16:creationId xmlns:a16="http://schemas.microsoft.com/office/drawing/2014/main" id="{ADAE9A0F-339D-E740-438C-4ECC3EFF7B03}"/>
              </a:ext>
            </a:extLst>
          </p:cNvPr>
          <p:cNvSpPr txBox="1"/>
          <p:nvPr/>
        </p:nvSpPr>
        <p:spPr>
          <a:xfrm rot="3743940">
            <a:off x="7700901" y="4788129"/>
            <a:ext cx="1476818" cy="246221"/>
          </a:xfrm>
          <a:prstGeom prst="rect">
            <a:avLst/>
          </a:prstGeom>
          <a:noFill/>
        </p:spPr>
        <p:txBody>
          <a:bodyPr wrap="square" rtlCol="0">
            <a:spAutoFit/>
          </a:bodyPr>
          <a:lstStyle/>
          <a:p>
            <a:r>
              <a:rPr lang="en-US" sz="1000" dirty="0">
                <a:latin typeface="Karla" pitchFamily="2" charset="0"/>
                <a:ea typeface="Karla" pitchFamily="2" charset="0"/>
              </a:rPr>
              <a:t>Packard St</a:t>
            </a:r>
          </a:p>
        </p:txBody>
      </p:sp>
      <p:sp>
        <p:nvSpPr>
          <p:cNvPr id="44" name="TextBox 43">
            <a:extLst>
              <a:ext uri="{FF2B5EF4-FFF2-40B4-BE49-F238E27FC236}">
                <a16:creationId xmlns:a16="http://schemas.microsoft.com/office/drawing/2014/main" id="{2C060111-A0E0-97CA-58E2-28CC425E8B2F}"/>
              </a:ext>
            </a:extLst>
          </p:cNvPr>
          <p:cNvSpPr txBox="1"/>
          <p:nvPr/>
        </p:nvSpPr>
        <p:spPr>
          <a:xfrm rot="21402466">
            <a:off x="6016213" y="5712327"/>
            <a:ext cx="1476818" cy="246221"/>
          </a:xfrm>
          <a:prstGeom prst="rect">
            <a:avLst/>
          </a:prstGeom>
          <a:noFill/>
        </p:spPr>
        <p:txBody>
          <a:bodyPr wrap="square" rtlCol="0">
            <a:spAutoFit/>
          </a:bodyPr>
          <a:lstStyle/>
          <a:p>
            <a:r>
              <a:rPr lang="en-US" sz="1000" dirty="0">
                <a:latin typeface="Karla" pitchFamily="2" charset="0"/>
                <a:ea typeface="Karla" pitchFamily="2" charset="0"/>
              </a:rPr>
              <a:t>Eisenhower Pkwy</a:t>
            </a:r>
          </a:p>
        </p:txBody>
      </p:sp>
      <p:sp>
        <p:nvSpPr>
          <p:cNvPr id="47" name="TextBox 46">
            <a:extLst>
              <a:ext uri="{FF2B5EF4-FFF2-40B4-BE49-F238E27FC236}">
                <a16:creationId xmlns:a16="http://schemas.microsoft.com/office/drawing/2014/main" id="{52D39D77-3052-2069-2F33-4A2F8B8D3E33}"/>
              </a:ext>
            </a:extLst>
          </p:cNvPr>
          <p:cNvSpPr txBox="1"/>
          <p:nvPr/>
        </p:nvSpPr>
        <p:spPr>
          <a:xfrm rot="18960267">
            <a:off x="4697513" y="4788129"/>
            <a:ext cx="1476818" cy="246221"/>
          </a:xfrm>
          <a:prstGeom prst="rect">
            <a:avLst/>
          </a:prstGeom>
          <a:noFill/>
        </p:spPr>
        <p:txBody>
          <a:bodyPr wrap="square" rtlCol="0">
            <a:spAutoFit/>
          </a:bodyPr>
          <a:lstStyle/>
          <a:p>
            <a:r>
              <a:rPr lang="en-US" sz="1000" dirty="0">
                <a:latin typeface="Karla" pitchFamily="2" charset="0"/>
                <a:ea typeface="Karla" pitchFamily="2" charset="0"/>
              </a:rPr>
              <a:t>Ann Arbor Saline Rd</a:t>
            </a:r>
          </a:p>
        </p:txBody>
      </p:sp>
      <p:sp>
        <p:nvSpPr>
          <p:cNvPr id="48" name="TextBox 47">
            <a:extLst>
              <a:ext uri="{FF2B5EF4-FFF2-40B4-BE49-F238E27FC236}">
                <a16:creationId xmlns:a16="http://schemas.microsoft.com/office/drawing/2014/main" id="{E9186D5F-9EA6-F7C3-3432-BDF76D998F30}"/>
              </a:ext>
            </a:extLst>
          </p:cNvPr>
          <p:cNvSpPr txBox="1"/>
          <p:nvPr/>
        </p:nvSpPr>
        <p:spPr>
          <a:xfrm>
            <a:off x="9027559" y="5584893"/>
            <a:ext cx="1476818" cy="246221"/>
          </a:xfrm>
          <a:prstGeom prst="rect">
            <a:avLst/>
          </a:prstGeom>
          <a:noFill/>
        </p:spPr>
        <p:txBody>
          <a:bodyPr wrap="square" rtlCol="0">
            <a:spAutoFit/>
          </a:bodyPr>
          <a:lstStyle/>
          <a:p>
            <a:r>
              <a:rPr lang="en-US" sz="1000" dirty="0">
                <a:latin typeface="Karla" pitchFamily="2" charset="0"/>
                <a:ea typeface="Karla" pitchFamily="2" charset="0"/>
              </a:rPr>
              <a:t>Packard St</a:t>
            </a:r>
          </a:p>
        </p:txBody>
      </p:sp>
      <p:sp>
        <p:nvSpPr>
          <p:cNvPr id="49" name="TextBox 48">
            <a:extLst>
              <a:ext uri="{FF2B5EF4-FFF2-40B4-BE49-F238E27FC236}">
                <a16:creationId xmlns:a16="http://schemas.microsoft.com/office/drawing/2014/main" id="{3B5851B0-FBC1-37B9-9EC5-2ACF925488D6}"/>
              </a:ext>
            </a:extLst>
          </p:cNvPr>
          <p:cNvSpPr txBox="1"/>
          <p:nvPr/>
        </p:nvSpPr>
        <p:spPr>
          <a:xfrm rot="5400000">
            <a:off x="6158592" y="3764214"/>
            <a:ext cx="1476818" cy="246221"/>
          </a:xfrm>
          <a:prstGeom prst="rect">
            <a:avLst/>
          </a:prstGeom>
          <a:noFill/>
        </p:spPr>
        <p:txBody>
          <a:bodyPr wrap="square" rtlCol="0">
            <a:spAutoFit/>
          </a:bodyPr>
          <a:lstStyle/>
          <a:p>
            <a:r>
              <a:rPr lang="en-US" sz="1000" dirty="0">
                <a:latin typeface="Karla" pitchFamily="2" charset="0"/>
                <a:ea typeface="Karla" pitchFamily="2" charset="0"/>
              </a:rPr>
              <a:t>State St</a:t>
            </a:r>
          </a:p>
        </p:txBody>
      </p:sp>
      <p:sp>
        <p:nvSpPr>
          <p:cNvPr id="50" name="TextBox 49">
            <a:extLst>
              <a:ext uri="{FF2B5EF4-FFF2-40B4-BE49-F238E27FC236}">
                <a16:creationId xmlns:a16="http://schemas.microsoft.com/office/drawing/2014/main" id="{CFDD3777-BC96-2511-A778-D09C0F9057D0}"/>
              </a:ext>
            </a:extLst>
          </p:cNvPr>
          <p:cNvSpPr txBox="1"/>
          <p:nvPr/>
        </p:nvSpPr>
        <p:spPr>
          <a:xfrm rot="2785168">
            <a:off x="7456786" y="2406605"/>
            <a:ext cx="1476818" cy="246221"/>
          </a:xfrm>
          <a:prstGeom prst="rect">
            <a:avLst/>
          </a:prstGeom>
          <a:noFill/>
        </p:spPr>
        <p:txBody>
          <a:bodyPr wrap="square" rtlCol="0">
            <a:spAutoFit/>
          </a:bodyPr>
          <a:lstStyle/>
          <a:p>
            <a:r>
              <a:rPr lang="en-US" sz="1000" dirty="0">
                <a:latin typeface="Karla" pitchFamily="2" charset="0"/>
                <a:ea typeface="Karla" pitchFamily="2" charset="0"/>
              </a:rPr>
              <a:t>Washtenaw Ave</a:t>
            </a:r>
          </a:p>
        </p:txBody>
      </p:sp>
      <p:sp>
        <p:nvSpPr>
          <p:cNvPr id="52" name="TextBox 51">
            <a:extLst>
              <a:ext uri="{FF2B5EF4-FFF2-40B4-BE49-F238E27FC236}">
                <a16:creationId xmlns:a16="http://schemas.microsoft.com/office/drawing/2014/main" id="{DC663A80-51D8-4BDA-F873-EC5F077D35AA}"/>
              </a:ext>
            </a:extLst>
          </p:cNvPr>
          <p:cNvSpPr txBox="1"/>
          <p:nvPr/>
        </p:nvSpPr>
        <p:spPr>
          <a:xfrm rot="4185502">
            <a:off x="9765968" y="994329"/>
            <a:ext cx="1476818" cy="246221"/>
          </a:xfrm>
          <a:prstGeom prst="rect">
            <a:avLst/>
          </a:prstGeom>
          <a:noFill/>
        </p:spPr>
        <p:txBody>
          <a:bodyPr wrap="square" rtlCol="0">
            <a:spAutoFit/>
          </a:bodyPr>
          <a:lstStyle/>
          <a:p>
            <a:r>
              <a:rPr lang="en-US" sz="1000" dirty="0">
                <a:latin typeface="Karla" pitchFamily="2" charset="0"/>
                <a:ea typeface="Karla" pitchFamily="2" charset="0"/>
              </a:rPr>
              <a:t>Huron  Ave</a:t>
            </a:r>
          </a:p>
        </p:txBody>
      </p:sp>
      <p:sp>
        <p:nvSpPr>
          <p:cNvPr id="53" name="TextBox 52">
            <a:extLst>
              <a:ext uri="{FF2B5EF4-FFF2-40B4-BE49-F238E27FC236}">
                <a16:creationId xmlns:a16="http://schemas.microsoft.com/office/drawing/2014/main" id="{3D76D0A4-9B3B-B19D-B9DF-89800367F59C}"/>
              </a:ext>
            </a:extLst>
          </p:cNvPr>
          <p:cNvSpPr txBox="1"/>
          <p:nvPr/>
        </p:nvSpPr>
        <p:spPr>
          <a:xfrm rot="3122055">
            <a:off x="3481926" y="2972959"/>
            <a:ext cx="1476818" cy="246221"/>
          </a:xfrm>
          <a:prstGeom prst="rect">
            <a:avLst/>
          </a:prstGeom>
          <a:noFill/>
        </p:spPr>
        <p:txBody>
          <a:bodyPr wrap="square" rtlCol="0">
            <a:spAutoFit/>
          </a:bodyPr>
          <a:lstStyle/>
          <a:p>
            <a:r>
              <a:rPr lang="en-US" sz="1000" dirty="0">
                <a:latin typeface="Karla" pitchFamily="2" charset="0"/>
                <a:ea typeface="Karla" pitchFamily="2" charset="0"/>
              </a:rPr>
              <a:t>Stadium Blvd</a:t>
            </a:r>
          </a:p>
        </p:txBody>
      </p:sp>
      <p:sp>
        <p:nvSpPr>
          <p:cNvPr id="54" name="TextBox 53">
            <a:extLst>
              <a:ext uri="{FF2B5EF4-FFF2-40B4-BE49-F238E27FC236}">
                <a16:creationId xmlns:a16="http://schemas.microsoft.com/office/drawing/2014/main" id="{18FAA225-AB15-98D6-206A-2A2025961B7B}"/>
              </a:ext>
            </a:extLst>
          </p:cNvPr>
          <p:cNvSpPr txBox="1"/>
          <p:nvPr/>
        </p:nvSpPr>
        <p:spPr>
          <a:xfrm rot="5400000">
            <a:off x="5276138" y="4063409"/>
            <a:ext cx="1476818" cy="246221"/>
          </a:xfrm>
          <a:prstGeom prst="rect">
            <a:avLst/>
          </a:prstGeom>
          <a:noFill/>
        </p:spPr>
        <p:txBody>
          <a:bodyPr wrap="square" rtlCol="0">
            <a:spAutoFit/>
          </a:bodyPr>
          <a:lstStyle/>
          <a:p>
            <a:r>
              <a:rPr lang="en-US" sz="1000" dirty="0">
                <a:latin typeface="Karla" pitchFamily="2" charset="0"/>
                <a:ea typeface="Karla" pitchFamily="2" charset="0"/>
              </a:rPr>
              <a:t>Main  St</a:t>
            </a:r>
          </a:p>
        </p:txBody>
      </p:sp>
      <p:sp>
        <p:nvSpPr>
          <p:cNvPr id="55" name="TextBox 54">
            <a:extLst>
              <a:ext uri="{FF2B5EF4-FFF2-40B4-BE49-F238E27FC236}">
                <a16:creationId xmlns:a16="http://schemas.microsoft.com/office/drawing/2014/main" id="{8ABE26EB-589F-3A1D-E2CA-246ED6EF95A2}"/>
              </a:ext>
            </a:extLst>
          </p:cNvPr>
          <p:cNvSpPr txBox="1"/>
          <p:nvPr/>
        </p:nvSpPr>
        <p:spPr>
          <a:xfrm>
            <a:off x="11683166" y="5055741"/>
            <a:ext cx="1476818" cy="246221"/>
          </a:xfrm>
          <a:prstGeom prst="rect">
            <a:avLst/>
          </a:prstGeom>
          <a:noFill/>
        </p:spPr>
        <p:txBody>
          <a:bodyPr wrap="square" rtlCol="0">
            <a:spAutoFit/>
          </a:bodyPr>
          <a:lstStyle/>
          <a:p>
            <a:r>
              <a:rPr lang="en-US" sz="1000" dirty="0">
                <a:latin typeface="Karla" pitchFamily="2" charset="0"/>
                <a:ea typeface="Karla" pitchFamily="2" charset="0"/>
              </a:rPr>
              <a:t>US 23</a:t>
            </a:r>
          </a:p>
        </p:txBody>
      </p:sp>
      <p:sp>
        <p:nvSpPr>
          <p:cNvPr id="56" name="TextBox 55">
            <a:extLst>
              <a:ext uri="{FF2B5EF4-FFF2-40B4-BE49-F238E27FC236}">
                <a16:creationId xmlns:a16="http://schemas.microsoft.com/office/drawing/2014/main" id="{6F54FC88-ADE3-8569-E1F9-FDFC43D47439}"/>
              </a:ext>
            </a:extLst>
          </p:cNvPr>
          <p:cNvSpPr txBox="1"/>
          <p:nvPr/>
        </p:nvSpPr>
        <p:spPr>
          <a:xfrm rot="2700000">
            <a:off x="4332480" y="5784523"/>
            <a:ext cx="1476818" cy="246221"/>
          </a:xfrm>
          <a:prstGeom prst="rect">
            <a:avLst/>
          </a:prstGeom>
          <a:noFill/>
        </p:spPr>
        <p:txBody>
          <a:bodyPr wrap="square" rtlCol="0">
            <a:spAutoFit/>
          </a:bodyPr>
          <a:lstStyle/>
          <a:p>
            <a:r>
              <a:rPr lang="en-US" sz="1000" dirty="0">
                <a:latin typeface="Karla" pitchFamily="2" charset="0"/>
                <a:ea typeface="Karla" pitchFamily="2" charset="0"/>
              </a:rPr>
              <a:t>I-94</a:t>
            </a:r>
          </a:p>
        </p:txBody>
      </p:sp>
    </p:spTree>
    <p:extLst>
      <p:ext uri="{BB962C8B-B14F-4D97-AF65-F5344CB8AC3E}">
        <p14:creationId xmlns:p14="http://schemas.microsoft.com/office/powerpoint/2010/main" val="4016118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2001126"/>
            <a:ext cx="5575443" cy="3416320"/>
          </a:xfrm>
          <a:prstGeom prst="rect">
            <a:avLst/>
          </a:prstGeom>
          <a:noFill/>
        </p:spPr>
        <p:txBody>
          <a:bodyPr wrap="square" rtlCol="0">
            <a:spAutoFit/>
          </a:bodyPr>
          <a:lstStyle/>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City Adopted Planning Documents or Council Resolutions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Greenways &amp; </a:t>
            </a:r>
            <a:r>
              <a:rPr lang="en-US" sz="1600" dirty="0" err="1">
                <a:latin typeface="PT Sans" panose="020B0503020203020204" pitchFamily="34" charset="0"/>
                <a:ea typeface="Source Sans Pro" charset="0"/>
                <a:cs typeface="Arial" panose="020B0604020202020204" pitchFamily="34" charset="0"/>
              </a:rPr>
              <a:t>Treeline</a:t>
            </a:r>
            <a:r>
              <a:rPr lang="en-US" sz="1600" dirty="0">
                <a:latin typeface="PT Sans" panose="020B0503020203020204" pitchFamily="34" charset="0"/>
                <a:ea typeface="Source Sans Pro" charset="0"/>
                <a:cs typeface="Arial" panose="020B0604020202020204" pitchFamily="34" charset="0"/>
              </a:rPr>
              <a:t> Trail</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Zoning</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Density &amp; Height</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Parking &amp; Open Space</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Deeds or Covenants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FEMA (Federal Emergency Management Agency)</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MDEQ (Michigan Dept. of Environmental Quality)</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 Park Property</a:t>
            </a:r>
          </a:p>
        </p:txBody>
      </p:sp>
      <p:cxnSp>
        <p:nvCxnSpPr>
          <p:cNvPr id="6" name="Straight Connector 5"/>
          <p:cNvCxnSpPr/>
          <p:nvPr/>
        </p:nvCxnSpPr>
        <p:spPr>
          <a:xfrm>
            <a:off x="6559407" y="1646951"/>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8945" y="6401390"/>
            <a:ext cx="4910667"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0"/>
              </a:rPr>
              <a:t>www.a2gov.org</a:t>
            </a:r>
          </a:p>
        </p:txBody>
      </p:sp>
      <p:sp>
        <p:nvSpPr>
          <p:cNvPr id="8" name="TextBox 7"/>
          <p:cNvSpPr txBox="1"/>
          <p:nvPr/>
        </p:nvSpPr>
        <p:spPr>
          <a:xfrm>
            <a:off x="276577" y="6401390"/>
            <a:ext cx="7423634" cy="338554"/>
          </a:xfrm>
          <a:prstGeom prst="rect">
            <a:avLst/>
          </a:prstGeom>
          <a:noFill/>
        </p:spPr>
        <p:txBody>
          <a:bodyPr wrap="square" rtlCol="0">
            <a:spAutoFit/>
          </a:bodyPr>
          <a:lstStyle/>
          <a:p>
            <a:r>
              <a:rPr lang="en-US" sz="1600" dirty="0">
                <a:latin typeface="PT Sans" panose="020B0503020203020204" pitchFamily="34" charset="0"/>
              </a:rPr>
              <a:t>*  Park property requires ballot approval to convert to another use</a:t>
            </a:r>
          </a:p>
        </p:txBody>
      </p:sp>
      <p:sp>
        <p:nvSpPr>
          <p:cNvPr id="10" name="Rectangle 9"/>
          <p:cNvSpPr/>
          <p:nvPr/>
        </p:nvSpPr>
        <p:spPr>
          <a:xfrm>
            <a:off x="8366053" y="5481847"/>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59407" y="5481847"/>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172699" y="5481847"/>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332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Plans</a:t>
            </a:r>
          </a:p>
        </p:txBody>
      </p:sp>
      <p:sp>
        <p:nvSpPr>
          <p:cNvPr id="18" name="TextBox 17"/>
          <p:cNvSpPr txBox="1"/>
          <p:nvPr/>
        </p:nvSpPr>
        <p:spPr>
          <a:xfrm>
            <a:off x="85384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Zoning</a:t>
            </a:r>
          </a:p>
        </p:txBody>
      </p:sp>
      <p:sp>
        <p:nvSpPr>
          <p:cNvPr id="19" name="TextBox 18"/>
          <p:cNvSpPr txBox="1"/>
          <p:nvPr/>
        </p:nvSpPr>
        <p:spPr>
          <a:xfrm>
            <a:off x="10346529" y="5655756"/>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Legal</a:t>
            </a:r>
          </a:p>
        </p:txBody>
      </p:sp>
      <p:sp>
        <p:nvSpPr>
          <p:cNvPr id="20" name="TextBox 19"/>
          <p:cNvSpPr txBox="1"/>
          <p:nvPr/>
        </p:nvSpPr>
        <p:spPr>
          <a:xfrm>
            <a:off x="6359381" y="192881"/>
            <a:ext cx="5575443"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Land Use </a:t>
            </a:r>
          </a:p>
          <a:p>
            <a:pPr algn="ctr"/>
            <a:r>
              <a:rPr lang="en-US" sz="4400" b="1" dirty="0">
                <a:solidFill>
                  <a:srgbClr val="4A91C2"/>
                </a:solidFill>
                <a:latin typeface="PT Sans" panose="020B0503020203020204" pitchFamily="34" charset="0"/>
              </a:rPr>
              <a:t>Restriction</a:t>
            </a:r>
          </a:p>
        </p:txBody>
      </p:sp>
      <p:pic>
        <p:nvPicPr>
          <p:cNvPr id="12" name="Picture Placeholder 11"/>
          <p:cNvPicPr>
            <a:picLocks noGrp="1" noChangeAspect="1"/>
          </p:cNvPicPr>
          <p:nvPr>
            <p:ph type="pic" sz="quarter" idx="11"/>
          </p:nvPr>
        </p:nvPicPr>
        <p:blipFill>
          <a:blip r:embed="rId3"/>
          <a:srcRect l="5660" r="5660"/>
          <a:stretch>
            <a:fillRect/>
          </a:stretch>
        </p:blipFill>
        <p:spPr>
          <a:prstGeom prst="rect">
            <a:avLst/>
          </a:prstGeom>
        </p:spPr>
      </p:pic>
    </p:spTree>
    <p:extLst>
      <p:ext uri="{BB962C8B-B14F-4D97-AF65-F5344CB8AC3E}">
        <p14:creationId xmlns:p14="http://schemas.microsoft.com/office/powerpoint/2010/main" val="347289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890" r="17890"/>
          <a:stretch>
            <a:fillRect/>
          </a:stretch>
        </p:blipFill>
        <p:spPr/>
      </p:pic>
      <p:sp>
        <p:nvSpPr>
          <p:cNvPr id="3" name="TextBox 2"/>
          <p:cNvSpPr txBox="1"/>
          <p:nvPr/>
        </p:nvSpPr>
        <p:spPr>
          <a:xfrm>
            <a:off x="6113146" y="1034812"/>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01</a:t>
            </a:r>
          </a:p>
        </p:txBody>
      </p:sp>
      <p:sp>
        <p:nvSpPr>
          <p:cNvPr id="4" name="TextBox 3"/>
          <p:cNvSpPr txBox="1"/>
          <p:nvPr/>
        </p:nvSpPr>
        <p:spPr>
          <a:xfrm>
            <a:off x="7013219" y="1640618"/>
            <a:ext cx="4910667" cy="785343"/>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20 properties in the City of Ann Arbor</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564 apartments</a:t>
            </a:r>
          </a:p>
        </p:txBody>
      </p:sp>
      <p:sp>
        <p:nvSpPr>
          <p:cNvPr id="5" name="TextBox 4"/>
          <p:cNvSpPr txBox="1"/>
          <p:nvPr/>
        </p:nvSpPr>
        <p:spPr>
          <a:xfrm>
            <a:off x="7013220" y="1234866"/>
            <a:ext cx="5308743" cy="369332"/>
          </a:xfrm>
          <a:prstGeom prst="rect">
            <a:avLst/>
          </a:prstGeom>
          <a:noFill/>
        </p:spPr>
        <p:txBody>
          <a:bodyPr wrap="square" rtlCol="0">
            <a:spAutoFit/>
          </a:bodyPr>
          <a:lstStyle/>
          <a:p>
            <a:r>
              <a:rPr lang="en-US" dirty="0">
                <a:latin typeface="Abhaya Libre SemiBold" panose="02000703000000000000" pitchFamily="2" charset="0"/>
              </a:rPr>
              <a:t>Affordable Housing Properties</a:t>
            </a:r>
          </a:p>
        </p:txBody>
      </p:sp>
      <p:sp>
        <p:nvSpPr>
          <p:cNvPr id="8" name="TextBox 7"/>
          <p:cNvSpPr txBox="1"/>
          <p:nvPr/>
        </p:nvSpPr>
        <p:spPr>
          <a:xfrm>
            <a:off x="276577" y="6401390"/>
            <a:ext cx="4910667" cy="369332"/>
          </a:xfrm>
          <a:prstGeom prst="rect">
            <a:avLst/>
          </a:prstGeom>
          <a:noFill/>
        </p:spPr>
        <p:txBody>
          <a:bodyPr wrap="square" rtlCol="0">
            <a:spAutoFit/>
          </a:bodyPr>
          <a:lstStyle/>
          <a:p>
            <a:r>
              <a:rPr lang="en-US" b="1" dirty="0">
                <a:latin typeface="PT Sans" panose="020B0503020203020204" pitchFamily="34" charset="0"/>
              </a:rPr>
              <a:t>Open House West Arbor – Ribbon Running </a:t>
            </a:r>
          </a:p>
        </p:txBody>
      </p:sp>
      <p:sp>
        <p:nvSpPr>
          <p:cNvPr id="9" name="TextBox 8"/>
          <p:cNvSpPr txBox="1"/>
          <p:nvPr/>
        </p:nvSpPr>
        <p:spPr>
          <a:xfrm>
            <a:off x="6188709" y="2537925"/>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02</a:t>
            </a:r>
          </a:p>
        </p:txBody>
      </p:sp>
      <p:sp>
        <p:nvSpPr>
          <p:cNvPr id="11" name="TextBox 10"/>
          <p:cNvSpPr txBox="1"/>
          <p:nvPr/>
        </p:nvSpPr>
        <p:spPr>
          <a:xfrm>
            <a:off x="7004613" y="2766340"/>
            <a:ext cx="5308743" cy="369332"/>
          </a:xfrm>
          <a:prstGeom prst="rect">
            <a:avLst/>
          </a:prstGeom>
          <a:noFill/>
        </p:spPr>
        <p:txBody>
          <a:bodyPr wrap="square" rtlCol="0">
            <a:spAutoFit/>
          </a:bodyPr>
          <a:lstStyle/>
          <a:p>
            <a:r>
              <a:rPr lang="en-US" dirty="0">
                <a:latin typeface="Abhaya Libre SemiBold" panose="02000703000000000000" pitchFamily="2" charset="0"/>
              </a:rPr>
              <a:t>Voucher Programs – Washtenaw &amp; Monroe Counties</a:t>
            </a:r>
          </a:p>
        </p:txBody>
      </p:sp>
      <p:sp>
        <p:nvSpPr>
          <p:cNvPr id="12" name="TextBox 11"/>
          <p:cNvSpPr txBox="1"/>
          <p:nvPr/>
        </p:nvSpPr>
        <p:spPr>
          <a:xfrm>
            <a:off x="6188710" y="3740989"/>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03</a:t>
            </a:r>
          </a:p>
        </p:txBody>
      </p:sp>
      <p:sp>
        <p:nvSpPr>
          <p:cNvPr id="14" name="TextBox 13"/>
          <p:cNvSpPr txBox="1"/>
          <p:nvPr/>
        </p:nvSpPr>
        <p:spPr>
          <a:xfrm>
            <a:off x="7004612" y="4030704"/>
            <a:ext cx="5308743" cy="369332"/>
          </a:xfrm>
          <a:prstGeom prst="rect">
            <a:avLst/>
          </a:prstGeom>
          <a:noFill/>
        </p:spPr>
        <p:txBody>
          <a:bodyPr wrap="square" rtlCol="0">
            <a:spAutoFit/>
          </a:bodyPr>
          <a:lstStyle/>
          <a:p>
            <a:r>
              <a:rPr lang="en-US" dirty="0">
                <a:latin typeface="Abhaya Libre SemiBold" panose="02000703000000000000" pitchFamily="2" charset="0"/>
              </a:rPr>
              <a:t>Family Self-Sufficiency &amp; Homeownership Programs</a:t>
            </a:r>
          </a:p>
        </p:txBody>
      </p:sp>
      <p:sp>
        <p:nvSpPr>
          <p:cNvPr id="15" name="TextBox 14"/>
          <p:cNvSpPr txBox="1"/>
          <p:nvPr/>
        </p:nvSpPr>
        <p:spPr>
          <a:xfrm>
            <a:off x="6188709" y="269645"/>
            <a:ext cx="5823936" cy="584775"/>
          </a:xfrm>
          <a:prstGeom prst="rect">
            <a:avLst/>
          </a:prstGeom>
          <a:noFill/>
        </p:spPr>
        <p:txBody>
          <a:bodyPr wrap="square" rtlCol="0">
            <a:spAutoFit/>
          </a:bodyPr>
          <a:lstStyle/>
          <a:p>
            <a:pPr algn="ctr"/>
            <a:r>
              <a:rPr lang="en-US" sz="3200" b="1" dirty="0">
                <a:solidFill>
                  <a:srgbClr val="F15927"/>
                </a:solidFill>
                <a:latin typeface="PT Sans" panose="020B0503020203020204" pitchFamily="34" charset="0"/>
              </a:rPr>
              <a:t>Ann Arbor Housing Commission</a:t>
            </a:r>
          </a:p>
        </p:txBody>
      </p:sp>
      <p:sp>
        <p:nvSpPr>
          <p:cNvPr id="17" name="TextBox 16"/>
          <p:cNvSpPr txBox="1"/>
          <p:nvPr/>
        </p:nvSpPr>
        <p:spPr>
          <a:xfrm>
            <a:off x="7004613" y="3163144"/>
            <a:ext cx="4910667" cy="416011"/>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2,218 Vouchers</a:t>
            </a:r>
          </a:p>
        </p:txBody>
      </p:sp>
      <p:sp>
        <p:nvSpPr>
          <p:cNvPr id="19" name="TextBox 18"/>
          <p:cNvSpPr txBox="1"/>
          <p:nvPr/>
        </p:nvSpPr>
        <p:spPr>
          <a:xfrm>
            <a:off x="7101978" y="4477819"/>
            <a:ext cx="4910667" cy="792781"/>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99 – 130 FSS participants</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13 Homeowners</a:t>
            </a:r>
          </a:p>
        </p:txBody>
      </p:sp>
      <p:sp>
        <p:nvSpPr>
          <p:cNvPr id="18" name="TextBox 17"/>
          <p:cNvSpPr txBox="1"/>
          <p:nvPr/>
        </p:nvSpPr>
        <p:spPr>
          <a:xfrm>
            <a:off x="6188710" y="5328773"/>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04</a:t>
            </a:r>
          </a:p>
        </p:txBody>
      </p:sp>
      <p:sp>
        <p:nvSpPr>
          <p:cNvPr id="20" name="TextBox 19"/>
          <p:cNvSpPr txBox="1"/>
          <p:nvPr/>
        </p:nvSpPr>
        <p:spPr>
          <a:xfrm>
            <a:off x="7115175" y="5548117"/>
            <a:ext cx="5308743" cy="369332"/>
          </a:xfrm>
          <a:prstGeom prst="rect">
            <a:avLst/>
          </a:prstGeom>
          <a:noFill/>
        </p:spPr>
        <p:txBody>
          <a:bodyPr wrap="square" rtlCol="0">
            <a:spAutoFit/>
          </a:bodyPr>
          <a:lstStyle/>
          <a:p>
            <a:r>
              <a:rPr lang="en-US" dirty="0">
                <a:latin typeface="Abhaya Libre SemiBold" panose="02000703000000000000" pitchFamily="2" charset="0"/>
              </a:rPr>
              <a:t>Finance and Administration</a:t>
            </a:r>
          </a:p>
        </p:txBody>
      </p:sp>
      <p:sp>
        <p:nvSpPr>
          <p:cNvPr id="21" name="TextBox 20"/>
          <p:cNvSpPr txBox="1"/>
          <p:nvPr/>
        </p:nvSpPr>
        <p:spPr>
          <a:xfrm>
            <a:off x="7101979" y="5900395"/>
            <a:ext cx="4910667" cy="785343"/>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$50 Million Annual Budget</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46 Staff</a:t>
            </a:r>
          </a:p>
        </p:txBody>
      </p:sp>
    </p:spTree>
    <p:extLst>
      <p:ext uri="{BB962C8B-B14F-4D97-AF65-F5344CB8AC3E}">
        <p14:creationId xmlns:p14="http://schemas.microsoft.com/office/powerpoint/2010/main" val="4105506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1965860"/>
            <a:ext cx="5575443" cy="3370153"/>
          </a:xfrm>
          <a:prstGeom prst="rect">
            <a:avLst/>
          </a:prstGeom>
          <a:noFill/>
        </p:spPr>
        <p:txBody>
          <a:bodyPr wrap="square" rtlCol="0">
            <a:spAutoFit/>
          </a:bodyPr>
          <a:lstStyle/>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Floodway/Floodplain</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Noise</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 Railroad within 300 feet of building</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Underground Storage Tanks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Existing Buildings </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Asbestos Containing Materials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Lead-based Paint</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Brownfield Eligibility</a:t>
            </a:r>
          </a:p>
          <a:p>
            <a:pPr lvl="1" algn="just">
              <a:lnSpc>
                <a:spcPct val="150000"/>
              </a:lnSpc>
            </a:pPr>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cxnSp>
        <p:nvCxnSpPr>
          <p:cNvPr id="6" name="Straight Connector 5"/>
          <p:cNvCxnSpPr/>
          <p:nvPr/>
        </p:nvCxnSpPr>
        <p:spPr>
          <a:xfrm>
            <a:off x="6559407" y="1820278"/>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8" y="6401390"/>
            <a:ext cx="9562024" cy="338554"/>
          </a:xfrm>
          <a:prstGeom prst="rect">
            <a:avLst/>
          </a:prstGeom>
          <a:noFill/>
        </p:spPr>
        <p:txBody>
          <a:bodyPr wrap="square" rtlCol="0">
            <a:spAutoFit/>
          </a:bodyPr>
          <a:lstStyle/>
          <a:p>
            <a:r>
              <a:rPr lang="en-US" sz="1600" dirty="0">
                <a:latin typeface="PT Sans" panose="020B0503020203020204" pitchFamily="34" charset="0"/>
              </a:rPr>
              <a:t>* Difficult to use federal or MSHDA funds to build affordable housing within 300 feet of railroads</a:t>
            </a:r>
          </a:p>
        </p:txBody>
      </p:sp>
      <p:sp>
        <p:nvSpPr>
          <p:cNvPr id="10" name="Rectangle 9"/>
          <p:cNvSpPr/>
          <p:nvPr/>
        </p:nvSpPr>
        <p:spPr>
          <a:xfrm>
            <a:off x="8283220" y="5289555"/>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76574" y="5289555"/>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89866" y="5289555"/>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50404" y="5463465"/>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Local</a:t>
            </a:r>
          </a:p>
        </p:txBody>
      </p:sp>
      <p:sp>
        <p:nvSpPr>
          <p:cNvPr id="18" name="TextBox 17"/>
          <p:cNvSpPr txBox="1"/>
          <p:nvPr/>
        </p:nvSpPr>
        <p:spPr>
          <a:xfrm>
            <a:off x="8455604" y="5463465"/>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State</a:t>
            </a:r>
          </a:p>
        </p:txBody>
      </p:sp>
      <p:sp>
        <p:nvSpPr>
          <p:cNvPr id="19" name="TextBox 18"/>
          <p:cNvSpPr txBox="1"/>
          <p:nvPr/>
        </p:nvSpPr>
        <p:spPr>
          <a:xfrm>
            <a:off x="10263696" y="5463464"/>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Federal</a:t>
            </a:r>
          </a:p>
        </p:txBody>
      </p:sp>
      <p:sp>
        <p:nvSpPr>
          <p:cNvPr id="20" name="TextBox 19"/>
          <p:cNvSpPr txBox="1"/>
          <p:nvPr/>
        </p:nvSpPr>
        <p:spPr>
          <a:xfrm>
            <a:off x="6359382" y="216962"/>
            <a:ext cx="5650230"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Environmental </a:t>
            </a:r>
          </a:p>
          <a:p>
            <a:pPr algn="ctr"/>
            <a:r>
              <a:rPr lang="en-US" sz="4400" b="1" dirty="0">
                <a:solidFill>
                  <a:srgbClr val="4A91C2"/>
                </a:solidFill>
                <a:latin typeface="PT Sans" panose="020B0503020203020204" pitchFamily="34" charset="0"/>
              </a:rPr>
              <a:t>Conditions</a:t>
            </a:r>
          </a:p>
        </p:txBody>
      </p:sp>
      <p:pic>
        <p:nvPicPr>
          <p:cNvPr id="9" name="Picture Placeholder 8"/>
          <p:cNvPicPr>
            <a:picLocks noGrp="1" noChangeAspect="1"/>
          </p:cNvPicPr>
          <p:nvPr>
            <p:ph type="pic" sz="quarter" idx="11"/>
          </p:nvPr>
        </p:nvPicPr>
        <p:blipFill>
          <a:blip r:embed="rId3"/>
          <a:srcRect l="1924" r="1924"/>
          <a:stretch>
            <a:fillRect/>
          </a:stretch>
        </p:blipFill>
        <p:spPr>
          <a:prstGeom prst="rect">
            <a:avLst/>
          </a:prstGeom>
        </p:spPr>
      </p:pic>
    </p:spTree>
    <p:extLst>
      <p:ext uri="{BB962C8B-B14F-4D97-AF65-F5344CB8AC3E}">
        <p14:creationId xmlns:p14="http://schemas.microsoft.com/office/powerpoint/2010/main" val="2049524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0" y="1689909"/>
            <a:ext cx="5575443" cy="4201150"/>
          </a:xfrm>
          <a:prstGeom prst="rect">
            <a:avLst/>
          </a:prstGeom>
          <a:noFill/>
        </p:spPr>
        <p:txBody>
          <a:bodyPr wrap="square" rtlCol="0">
            <a:spAutoFit/>
          </a:bodyPr>
          <a:lstStyle/>
          <a:p>
            <a:pPr marL="171450" indent="-171450" algn="just">
              <a:lnSpc>
                <a:spcPct val="150000"/>
              </a:lnSpc>
              <a:buFontTx/>
              <a:buChar char="-"/>
            </a:pPr>
            <a:r>
              <a:rPr lang="en-US" b="1" dirty="0">
                <a:latin typeface="PT Sans" panose="020B0503020203020204" pitchFamily="34" charset="0"/>
                <a:ea typeface="Source Sans Pro" charset="0"/>
                <a:cs typeface="Arial" panose="020B0604020202020204" pitchFamily="34" charset="0"/>
              </a:rPr>
              <a:t>* Low Income Housing Tax Credits (LIHTC)</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Federal Housing and Urban Development (HUD)</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Michigan State Housing Development Authority (MSHDA)</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Ann Arbor Housing Fund (AAHF)</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DDA Affordable Housing Fund</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Brownfield Funding</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Housing Revenue Bonds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Loans from Financial Institutions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Millage</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Philanthropic Entities</a:t>
            </a:r>
          </a:p>
          <a:p>
            <a:pPr marL="171450" indent="-171450" algn="just">
              <a:lnSpc>
                <a:spcPct val="150000"/>
              </a:lnSpc>
              <a:buFontTx/>
              <a:buChar char="-"/>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cxnSp>
        <p:nvCxnSpPr>
          <p:cNvPr id="6" name="Straight Connector 5"/>
          <p:cNvCxnSpPr/>
          <p:nvPr/>
        </p:nvCxnSpPr>
        <p:spPr>
          <a:xfrm>
            <a:off x="6459392" y="1441190"/>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8945" y="6401390"/>
            <a:ext cx="4910667"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0"/>
              </a:rPr>
              <a:t>www.a2gov.org</a:t>
            </a:r>
          </a:p>
        </p:txBody>
      </p:sp>
      <p:sp>
        <p:nvSpPr>
          <p:cNvPr id="8" name="TextBox 7"/>
          <p:cNvSpPr txBox="1"/>
          <p:nvPr/>
        </p:nvSpPr>
        <p:spPr>
          <a:xfrm>
            <a:off x="276576" y="6401390"/>
            <a:ext cx="11658247" cy="338554"/>
          </a:xfrm>
          <a:prstGeom prst="rect">
            <a:avLst/>
          </a:prstGeom>
          <a:noFill/>
        </p:spPr>
        <p:txBody>
          <a:bodyPr wrap="square" rtlCol="0">
            <a:spAutoFit/>
          </a:bodyPr>
          <a:lstStyle/>
          <a:p>
            <a:r>
              <a:rPr lang="en-US" sz="1600" b="1" dirty="0">
                <a:latin typeface="PT Sans" panose="020B0503020203020204" pitchFamily="34" charset="0"/>
              </a:rPr>
              <a:t>* LIHTC is by far the single largest source of funding for affordable housing in the United States for new developments</a:t>
            </a:r>
          </a:p>
        </p:txBody>
      </p:sp>
      <p:sp>
        <p:nvSpPr>
          <p:cNvPr id="10" name="Rectangle 9"/>
          <p:cNvSpPr/>
          <p:nvPr/>
        </p:nvSpPr>
        <p:spPr>
          <a:xfrm>
            <a:off x="8366053" y="5481847"/>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59407" y="5481847"/>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172699" y="5481847"/>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332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Local</a:t>
            </a:r>
          </a:p>
        </p:txBody>
      </p:sp>
      <p:sp>
        <p:nvSpPr>
          <p:cNvPr id="18" name="TextBox 17"/>
          <p:cNvSpPr txBox="1"/>
          <p:nvPr/>
        </p:nvSpPr>
        <p:spPr>
          <a:xfrm>
            <a:off x="85384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State</a:t>
            </a:r>
          </a:p>
        </p:txBody>
      </p:sp>
      <p:sp>
        <p:nvSpPr>
          <p:cNvPr id="19" name="TextBox 18"/>
          <p:cNvSpPr txBox="1"/>
          <p:nvPr/>
        </p:nvSpPr>
        <p:spPr>
          <a:xfrm>
            <a:off x="10346529" y="5655756"/>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Federal</a:t>
            </a:r>
          </a:p>
        </p:txBody>
      </p:sp>
      <p:sp>
        <p:nvSpPr>
          <p:cNvPr id="20" name="TextBox 19"/>
          <p:cNvSpPr txBox="1"/>
          <p:nvPr/>
        </p:nvSpPr>
        <p:spPr>
          <a:xfrm>
            <a:off x="6359379" y="40805"/>
            <a:ext cx="5575443"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Financial Resources</a:t>
            </a:r>
          </a:p>
        </p:txBody>
      </p:sp>
      <p:sp>
        <p:nvSpPr>
          <p:cNvPr id="15" name="TextBox 14"/>
          <p:cNvSpPr txBox="1"/>
          <p:nvPr/>
        </p:nvSpPr>
        <p:spPr>
          <a:xfrm>
            <a:off x="176563" y="40805"/>
            <a:ext cx="5575443"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Financial </a:t>
            </a:r>
          </a:p>
          <a:p>
            <a:pPr algn="ctr"/>
            <a:r>
              <a:rPr lang="en-US" sz="4400" b="1" dirty="0">
                <a:solidFill>
                  <a:srgbClr val="4A91C2"/>
                </a:solidFill>
                <a:latin typeface="PT Sans" panose="020B0503020203020204" pitchFamily="34" charset="0"/>
              </a:rPr>
              <a:t>Modeling</a:t>
            </a:r>
          </a:p>
        </p:txBody>
      </p:sp>
      <p:cxnSp>
        <p:nvCxnSpPr>
          <p:cNvPr id="21" name="Straight Connector 20"/>
          <p:cNvCxnSpPr/>
          <p:nvPr/>
        </p:nvCxnSpPr>
        <p:spPr>
          <a:xfrm>
            <a:off x="276576" y="1441190"/>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4323" y="1689909"/>
            <a:ext cx="5159948" cy="3785652"/>
          </a:xfrm>
          <a:prstGeom prst="rect">
            <a:avLst/>
          </a:prstGeom>
        </p:spPr>
        <p:txBody>
          <a:bodyPr wrap="square">
            <a:spAutoFit/>
          </a:bodyPr>
          <a:lstStyle/>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Building Characteristics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Mixed Use</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Amenities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Tenant Characteristics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Income Targets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Number of Bedrooms &amp; Unit Square Footage</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Construction Costs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Financing Costs </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Loan Terms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Operating Cost Assumptions</a:t>
            </a:r>
          </a:p>
        </p:txBody>
      </p:sp>
      <p:sp>
        <p:nvSpPr>
          <p:cNvPr id="22" name="Rectangle 21"/>
          <p:cNvSpPr/>
          <p:nvPr/>
        </p:nvSpPr>
        <p:spPr>
          <a:xfrm>
            <a:off x="2314714" y="5481847"/>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8068" y="5481847"/>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21360" y="5481847"/>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81898"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Equity</a:t>
            </a:r>
          </a:p>
        </p:txBody>
      </p:sp>
      <p:sp>
        <p:nvSpPr>
          <p:cNvPr id="26" name="TextBox 25"/>
          <p:cNvSpPr txBox="1"/>
          <p:nvPr/>
        </p:nvSpPr>
        <p:spPr>
          <a:xfrm>
            <a:off x="2487098"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Debt</a:t>
            </a:r>
          </a:p>
        </p:txBody>
      </p:sp>
      <p:sp>
        <p:nvSpPr>
          <p:cNvPr id="27" name="TextBox 26"/>
          <p:cNvSpPr txBox="1"/>
          <p:nvPr/>
        </p:nvSpPr>
        <p:spPr>
          <a:xfrm>
            <a:off x="4295190" y="5655756"/>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Grants</a:t>
            </a:r>
          </a:p>
        </p:txBody>
      </p:sp>
    </p:spTree>
    <p:extLst>
      <p:ext uri="{BB962C8B-B14F-4D97-AF65-F5344CB8AC3E}">
        <p14:creationId xmlns:p14="http://schemas.microsoft.com/office/powerpoint/2010/main" val="1691420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1991429"/>
            <a:ext cx="5575443" cy="2677656"/>
          </a:xfrm>
          <a:prstGeom prst="rect">
            <a:avLst/>
          </a:prstGeom>
          <a:noFill/>
        </p:spPr>
        <p:txBody>
          <a:bodyPr wrap="square" rtlCol="0">
            <a:spAutoFit/>
          </a:bodyPr>
          <a:lstStyle/>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Ownership Structure </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Homeowner, Rental, Cooperative</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For-profit, Non-profit</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Single Owner, Condo with Multiple Legal Entities</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Market Demand</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City Disposition Process</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Lease, Sell</a:t>
            </a:r>
          </a:p>
        </p:txBody>
      </p:sp>
      <p:cxnSp>
        <p:nvCxnSpPr>
          <p:cNvPr id="6" name="Straight Connector 5"/>
          <p:cNvCxnSpPr/>
          <p:nvPr/>
        </p:nvCxnSpPr>
        <p:spPr>
          <a:xfrm>
            <a:off x="6559407" y="1779955"/>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59382" y="200401"/>
            <a:ext cx="5575443"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Other Considerations</a:t>
            </a:r>
          </a:p>
        </p:txBody>
      </p:sp>
      <p:pic>
        <p:nvPicPr>
          <p:cNvPr id="13" name="Picture Placeholder 12"/>
          <p:cNvPicPr>
            <a:picLocks noGrp="1" noChangeAspect="1"/>
          </p:cNvPicPr>
          <p:nvPr>
            <p:ph type="pic" sz="quarter" idx="11"/>
          </p:nvPr>
        </p:nvPicPr>
        <p:blipFill>
          <a:blip r:embed="rId3"/>
          <a:srcRect l="3243" r="3243"/>
          <a:stretch>
            <a:fillRect/>
          </a:stretch>
        </p:blipFill>
        <p:spPr>
          <a:prstGeom prst="rect">
            <a:avLst/>
          </a:prstGeom>
        </p:spPr>
      </p:pic>
    </p:spTree>
    <p:extLst>
      <p:ext uri="{BB962C8B-B14F-4D97-AF65-F5344CB8AC3E}">
        <p14:creationId xmlns:p14="http://schemas.microsoft.com/office/powerpoint/2010/main" val="503593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1F884C-5985-42F6-B50C-B1A032F6636D}"/>
              </a:ext>
            </a:extLst>
          </p:cNvPr>
          <p:cNvGraphicFramePr>
            <a:graphicFrameLocks/>
          </p:cNvGraphicFramePr>
          <p:nvPr/>
        </p:nvGraphicFramePr>
        <p:xfrm>
          <a:off x="1251751" y="1216242"/>
          <a:ext cx="4129873" cy="25085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41091ED6-25BE-4C08-99BC-A297DAF9F5E4}"/>
              </a:ext>
            </a:extLst>
          </p:cNvPr>
          <p:cNvGraphicFramePr>
            <a:graphicFrameLocks/>
          </p:cNvGraphicFramePr>
          <p:nvPr/>
        </p:nvGraphicFramePr>
        <p:xfrm>
          <a:off x="1114425" y="4164806"/>
          <a:ext cx="3902615" cy="250851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5DEAC0E-5BAF-4EB3-8BBE-B8AC032A7DDB}"/>
              </a:ext>
            </a:extLst>
          </p:cNvPr>
          <p:cNvSpPr txBox="1"/>
          <p:nvPr/>
        </p:nvSpPr>
        <p:spPr>
          <a:xfrm>
            <a:off x="1114425" y="342900"/>
            <a:ext cx="9686925" cy="646331"/>
          </a:xfrm>
          <a:prstGeom prst="rect">
            <a:avLst/>
          </a:prstGeom>
          <a:noFill/>
        </p:spPr>
        <p:txBody>
          <a:bodyPr wrap="square" rtlCol="0">
            <a:spAutoFit/>
          </a:bodyPr>
          <a:lstStyle/>
          <a:p>
            <a:pPr algn="ctr"/>
            <a:r>
              <a:rPr lang="en-US" dirty="0"/>
              <a:t>Conducted survey of AAHC residents &amp; people at Bryant Community Center</a:t>
            </a:r>
          </a:p>
          <a:p>
            <a:pPr algn="ctr"/>
            <a:r>
              <a:rPr lang="en-US" dirty="0"/>
              <a:t>105 responses related to living downtown, parking, families, apartment features</a:t>
            </a:r>
          </a:p>
        </p:txBody>
      </p:sp>
      <p:graphicFrame>
        <p:nvGraphicFramePr>
          <p:cNvPr id="6" name="Chart 5">
            <a:extLst>
              <a:ext uri="{FF2B5EF4-FFF2-40B4-BE49-F238E27FC236}">
                <a16:creationId xmlns:a16="http://schemas.microsoft.com/office/drawing/2014/main" id="{9A70BF74-CB18-4973-A834-B3F37C0362CD}"/>
              </a:ext>
            </a:extLst>
          </p:cNvPr>
          <p:cNvGraphicFramePr>
            <a:graphicFrameLocks/>
          </p:cNvGraphicFramePr>
          <p:nvPr/>
        </p:nvGraphicFramePr>
        <p:xfrm>
          <a:off x="5676900" y="1785460"/>
          <a:ext cx="5886450" cy="39104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21831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B4DA-14FF-4D09-9C91-44735D3B1C06}"/>
              </a:ext>
            </a:extLst>
          </p:cNvPr>
          <p:cNvSpPr>
            <a:spLocks noGrp="1"/>
          </p:cNvSpPr>
          <p:nvPr>
            <p:ph type="title"/>
          </p:nvPr>
        </p:nvSpPr>
        <p:spPr>
          <a:xfrm>
            <a:off x="501805" y="365125"/>
            <a:ext cx="11062010" cy="1325563"/>
          </a:xfrm>
        </p:spPr>
        <p:txBody>
          <a:bodyPr/>
          <a:lstStyle/>
          <a:p>
            <a:pPr algn="ctr"/>
            <a:r>
              <a:rPr lang="en-US" b="1" dirty="0">
                <a:solidFill>
                  <a:srgbClr val="0070C0"/>
                </a:solidFill>
                <a:latin typeface="+mn-lt"/>
              </a:rPr>
              <a:t>November 3, 2020 Proposal C Millage Results</a:t>
            </a:r>
          </a:p>
        </p:txBody>
      </p:sp>
      <p:sp>
        <p:nvSpPr>
          <p:cNvPr id="3" name="Content Placeholder 2">
            <a:extLst>
              <a:ext uri="{FF2B5EF4-FFF2-40B4-BE49-F238E27FC236}">
                <a16:creationId xmlns:a16="http://schemas.microsoft.com/office/drawing/2014/main" id="{2A468814-8CF3-48F5-B188-A8E7B6BB4045}"/>
              </a:ext>
            </a:extLst>
          </p:cNvPr>
          <p:cNvSpPr>
            <a:spLocks noGrp="1"/>
          </p:cNvSpPr>
          <p:nvPr>
            <p:ph idx="1"/>
          </p:nvPr>
        </p:nvSpPr>
        <p:spPr>
          <a:xfrm>
            <a:off x="838200" y="1825625"/>
            <a:ext cx="10515600" cy="4667250"/>
          </a:xfrm>
        </p:spPr>
        <p:txBody>
          <a:bodyPr>
            <a:normAutofit/>
          </a:bodyPr>
          <a:lstStyle/>
          <a:p>
            <a:r>
              <a:rPr lang="en-US" dirty="0"/>
              <a:t>Thank you “Partners for Affordable Housing”</a:t>
            </a:r>
          </a:p>
          <a:p>
            <a:r>
              <a:rPr lang="en-US" dirty="0"/>
              <a:t>73% approval</a:t>
            </a:r>
          </a:p>
          <a:p>
            <a:pPr lvl="1"/>
            <a:r>
              <a:rPr lang="en-US" dirty="0"/>
              <a:t>Every precinct voted in favor</a:t>
            </a:r>
          </a:p>
          <a:p>
            <a:pPr lvl="1"/>
            <a:r>
              <a:rPr lang="en-US" dirty="0"/>
              <a:t>51% - 88% of voters</a:t>
            </a:r>
          </a:p>
          <a:p>
            <a:pPr marL="0" indent="0">
              <a:buNone/>
            </a:pPr>
            <a:endParaRPr lang="en-US" dirty="0"/>
          </a:p>
        </p:txBody>
      </p:sp>
      <p:sp>
        <p:nvSpPr>
          <p:cNvPr id="4" name="Footer Placeholder 3">
            <a:extLst>
              <a:ext uri="{FF2B5EF4-FFF2-40B4-BE49-F238E27FC236}">
                <a16:creationId xmlns:a16="http://schemas.microsoft.com/office/drawing/2014/main" id="{3D144F7F-343E-4BDA-97D9-801C0BD86E02}"/>
              </a:ext>
            </a:extLst>
          </p:cNvPr>
          <p:cNvSpPr>
            <a:spLocks noGrp="1"/>
          </p:cNvSpPr>
          <p:nvPr>
            <p:ph type="ftr" sz="quarter" idx="11"/>
          </p:nvPr>
        </p:nvSpPr>
        <p:spPr/>
        <p:txBody>
          <a:bodyPr/>
          <a:lstStyle/>
          <a:p>
            <a:r>
              <a:rPr lang="en-US"/>
              <a:t>AAHC</a:t>
            </a:r>
          </a:p>
        </p:txBody>
      </p:sp>
      <p:sp>
        <p:nvSpPr>
          <p:cNvPr id="5" name="Slide Number Placeholder 4">
            <a:extLst>
              <a:ext uri="{FF2B5EF4-FFF2-40B4-BE49-F238E27FC236}">
                <a16:creationId xmlns:a16="http://schemas.microsoft.com/office/drawing/2014/main" id="{66DD516E-567D-4EDB-8093-447B9E49399B}"/>
              </a:ext>
            </a:extLst>
          </p:cNvPr>
          <p:cNvSpPr>
            <a:spLocks noGrp="1"/>
          </p:cNvSpPr>
          <p:nvPr>
            <p:ph type="sldNum" sz="quarter" idx="12"/>
          </p:nvPr>
        </p:nvSpPr>
        <p:spPr/>
        <p:txBody>
          <a:bodyPr/>
          <a:lstStyle/>
          <a:p>
            <a:fld id="{D77E9F74-045A-48FC-B9BF-6200E59ED1BF}" type="slidenum">
              <a:rPr lang="en-US" smtClean="0"/>
              <a:t>44</a:t>
            </a:fld>
            <a:endParaRPr lang="en-US"/>
          </a:p>
        </p:txBody>
      </p:sp>
      <p:pic>
        <p:nvPicPr>
          <p:cNvPr id="6" name="Picture 5">
            <a:extLst>
              <a:ext uri="{FF2B5EF4-FFF2-40B4-BE49-F238E27FC236}">
                <a16:creationId xmlns:a16="http://schemas.microsoft.com/office/drawing/2014/main" id="{3C763D85-9B9B-49E1-8FF8-64023C14DF2F}"/>
              </a:ext>
            </a:extLst>
          </p:cNvPr>
          <p:cNvPicPr>
            <a:picLocks noChangeAspect="1"/>
          </p:cNvPicPr>
          <p:nvPr/>
        </p:nvPicPr>
        <p:blipFill>
          <a:blip r:embed="rId3"/>
          <a:stretch>
            <a:fillRect/>
          </a:stretch>
        </p:blipFill>
        <p:spPr>
          <a:xfrm>
            <a:off x="7543470" y="2324374"/>
            <a:ext cx="3810330" cy="4168501"/>
          </a:xfrm>
          <a:prstGeom prst="rect">
            <a:avLst/>
          </a:prstGeom>
        </p:spPr>
      </p:pic>
    </p:spTree>
    <p:extLst>
      <p:ext uri="{BB962C8B-B14F-4D97-AF65-F5344CB8AC3E}">
        <p14:creationId xmlns:p14="http://schemas.microsoft.com/office/powerpoint/2010/main" val="583023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p:txBody>
          <a:bodyPr/>
          <a:lstStyle/>
          <a:p>
            <a:pPr algn="ctr"/>
            <a:r>
              <a:rPr lang="en-US" b="1" dirty="0">
                <a:solidFill>
                  <a:srgbClr val="0070C0"/>
                </a:solidFill>
                <a:latin typeface="+mn-lt"/>
              </a:rPr>
              <a:t>BALLOT LANGUAGE</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838199" y="1825625"/>
            <a:ext cx="10515599" cy="4667250"/>
          </a:xfrm>
        </p:spPr>
        <p:txBody>
          <a:bodyPr>
            <a:normAutofit lnSpcReduction="10000"/>
          </a:bodyPr>
          <a:lstStyle/>
          <a:p>
            <a:pPr marL="0" indent="0">
              <a:buNone/>
            </a:pPr>
            <a:r>
              <a:rPr lang="en-US" sz="4000" dirty="0"/>
              <a:t>Shall the Charter be amended to authorize a new tax up to </a:t>
            </a:r>
            <a:r>
              <a:rPr lang="en-US" sz="4000" dirty="0">
                <a:highlight>
                  <a:srgbClr val="FFFF00"/>
                </a:highlight>
              </a:rPr>
              <a:t>1.000 mills </a:t>
            </a:r>
            <a:r>
              <a:rPr lang="en-US" sz="4000" dirty="0"/>
              <a:t>for construction, maintenance, and acquisition of new affordable housing units for low-income individuals and families making less than </a:t>
            </a:r>
            <a:r>
              <a:rPr lang="en-US" sz="4000" dirty="0">
                <a:highlight>
                  <a:srgbClr val="FFFF00"/>
                </a:highlight>
              </a:rPr>
              <a:t>60% Ann Arbor Area Median Income</a:t>
            </a:r>
            <a:r>
              <a:rPr lang="en-US" sz="4000" dirty="0"/>
              <a:t>, and for providing social services for the residents of such housing for 2021 through 2041, which will raise in the first year of levy the estimated revenue of </a:t>
            </a:r>
            <a:r>
              <a:rPr lang="en-US" sz="4000" dirty="0">
                <a:highlight>
                  <a:srgbClr val="FFFF00"/>
                </a:highlight>
              </a:rPr>
              <a:t>$6,550,505</a:t>
            </a:r>
            <a:r>
              <a:rPr lang="en-US" sz="4000" dirty="0"/>
              <a:t>. </a:t>
            </a:r>
          </a:p>
          <a:p>
            <a:pPr marL="457200" lvl="1" indent="0">
              <a:buNone/>
            </a:pPr>
            <a:endParaRPr lang="en-US" dirty="0"/>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6FE719C5-4D69-4BED-BF36-032EC190D382}"/>
              </a:ext>
            </a:extLst>
          </p:cNvPr>
          <p:cNvSpPr>
            <a:spLocks noGrp="1"/>
          </p:cNvSpPr>
          <p:nvPr>
            <p:ph type="ftr" sz="quarter" idx="11"/>
          </p:nvPr>
        </p:nvSpPr>
        <p:spPr/>
        <p:txBody>
          <a:bodyPr/>
          <a:lstStyle/>
          <a:p>
            <a:r>
              <a:rPr lang="en-US"/>
              <a:t>AAHC</a:t>
            </a:r>
          </a:p>
        </p:txBody>
      </p:sp>
      <p:sp>
        <p:nvSpPr>
          <p:cNvPr id="5" name="Slide Number Placeholder 4">
            <a:extLst>
              <a:ext uri="{FF2B5EF4-FFF2-40B4-BE49-F238E27FC236}">
                <a16:creationId xmlns:a16="http://schemas.microsoft.com/office/drawing/2014/main" id="{4C73E9F2-351B-4090-A7CA-5344EF157D29}"/>
              </a:ext>
            </a:extLst>
          </p:cNvPr>
          <p:cNvSpPr>
            <a:spLocks noGrp="1"/>
          </p:cNvSpPr>
          <p:nvPr>
            <p:ph type="sldNum" sz="quarter" idx="12"/>
          </p:nvPr>
        </p:nvSpPr>
        <p:spPr/>
        <p:txBody>
          <a:bodyPr/>
          <a:lstStyle/>
          <a:p>
            <a:fld id="{D77E9F74-045A-48FC-B9BF-6200E59ED1BF}" type="slidenum">
              <a:rPr lang="en-US" smtClean="0"/>
              <a:t>45</a:t>
            </a:fld>
            <a:endParaRPr lang="en-US"/>
          </a:p>
        </p:txBody>
      </p:sp>
    </p:spTree>
    <p:extLst>
      <p:ext uri="{BB962C8B-B14F-4D97-AF65-F5344CB8AC3E}">
        <p14:creationId xmlns:p14="http://schemas.microsoft.com/office/powerpoint/2010/main" val="417747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p:txBody>
          <a:bodyPr/>
          <a:lstStyle/>
          <a:p>
            <a:pPr algn="ctr"/>
            <a:r>
              <a:rPr lang="en-US" b="1" dirty="0">
                <a:solidFill>
                  <a:srgbClr val="0070C0"/>
                </a:solidFill>
                <a:latin typeface="+mn-lt"/>
              </a:rPr>
              <a:t>CHARTER LANGUAGE</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838199" y="1825625"/>
            <a:ext cx="10515599" cy="4667250"/>
          </a:xfrm>
        </p:spPr>
        <p:txBody>
          <a:bodyPr>
            <a:normAutofit lnSpcReduction="10000"/>
          </a:bodyPr>
          <a:lstStyle/>
          <a:p>
            <a:r>
              <a:rPr lang="en-US" dirty="0"/>
              <a:t>SECTION 8.25. In addition to any other amount which the City is authorized to raise by general tax upon real and personal property by this Charter or any other provision of law, the City shall, in 2021 through 2041, annually levy a tax of up to one mill on all taxable real and personal property situated within the City for the purpose of building, maintaining, and acquiring new affordable housing units which are permanently affordable to low-income households making no income up to 60% of area median income </a:t>
            </a:r>
            <a:r>
              <a:rPr lang="en-US" dirty="0">
                <a:highlight>
                  <a:srgbClr val="FFFF00"/>
                </a:highlight>
              </a:rPr>
              <a:t>and providing social services, not to exceed 20% of the millage revenues over the entire term of the millage, for the residents of such housing. </a:t>
            </a:r>
            <a:r>
              <a:rPr lang="en-US" dirty="0">
                <a:highlight>
                  <a:srgbClr val="00FFFF"/>
                </a:highlight>
              </a:rPr>
              <a:t>No money collected pursuant to this millage shall be spent on building, maintaining, or acquiring new units located in the floodplain or floodway.</a:t>
            </a:r>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898E8225-FD70-4F8E-B3A1-06A9867BD747}"/>
              </a:ext>
            </a:extLst>
          </p:cNvPr>
          <p:cNvSpPr>
            <a:spLocks noGrp="1"/>
          </p:cNvSpPr>
          <p:nvPr>
            <p:ph type="ftr" sz="quarter" idx="11"/>
          </p:nvPr>
        </p:nvSpPr>
        <p:spPr/>
        <p:txBody>
          <a:bodyPr/>
          <a:lstStyle/>
          <a:p>
            <a:r>
              <a:rPr lang="en-US"/>
              <a:t>AAHC</a:t>
            </a:r>
          </a:p>
        </p:txBody>
      </p:sp>
      <p:sp>
        <p:nvSpPr>
          <p:cNvPr id="5" name="Slide Number Placeholder 4">
            <a:extLst>
              <a:ext uri="{FF2B5EF4-FFF2-40B4-BE49-F238E27FC236}">
                <a16:creationId xmlns:a16="http://schemas.microsoft.com/office/drawing/2014/main" id="{C18D1A5E-9970-4DA3-804F-C17EA5F4E0DB}"/>
              </a:ext>
            </a:extLst>
          </p:cNvPr>
          <p:cNvSpPr>
            <a:spLocks noGrp="1"/>
          </p:cNvSpPr>
          <p:nvPr>
            <p:ph type="sldNum" sz="quarter" idx="12"/>
          </p:nvPr>
        </p:nvSpPr>
        <p:spPr/>
        <p:txBody>
          <a:bodyPr/>
          <a:lstStyle/>
          <a:p>
            <a:fld id="{D77E9F74-045A-48FC-B9BF-6200E59ED1BF}" type="slidenum">
              <a:rPr lang="en-US" smtClean="0"/>
              <a:t>46</a:t>
            </a:fld>
            <a:endParaRPr lang="en-US"/>
          </a:p>
        </p:txBody>
      </p:sp>
    </p:spTree>
    <p:extLst>
      <p:ext uri="{BB962C8B-B14F-4D97-AF65-F5344CB8AC3E}">
        <p14:creationId xmlns:p14="http://schemas.microsoft.com/office/powerpoint/2010/main" val="1932594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838200" y="220452"/>
            <a:ext cx="10515600" cy="1669298"/>
          </a:xfrm>
        </p:spPr>
        <p:txBody>
          <a:bodyPr>
            <a:normAutofit fontScale="90000"/>
          </a:bodyPr>
          <a:lstStyle/>
          <a:p>
            <a:pPr algn="ctr"/>
            <a:br>
              <a:rPr lang="en-US" b="1" dirty="0">
                <a:solidFill>
                  <a:srgbClr val="4A91C2"/>
                </a:solidFill>
                <a:latin typeface="PT Sans" panose="020B0503020203020204" pitchFamily="34" charset="0"/>
                <a:ea typeface="+mn-ea"/>
                <a:cs typeface="+mn-cs"/>
              </a:rPr>
            </a:br>
            <a:r>
              <a:rPr lang="en-US" b="1" dirty="0">
                <a:solidFill>
                  <a:srgbClr val="4A91C2"/>
                </a:solidFill>
                <a:latin typeface="PT Sans" panose="020B0503020203020204" pitchFamily="34" charset="0"/>
                <a:ea typeface="+mn-ea"/>
                <a:cs typeface="+mn-cs"/>
              </a:rPr>
              <a:t>Guidelines Adopted by City Council </a:t>
            </a:r>
            <a:br>
              <a:rPr lang="en-US" b="1" dirty="0">
                <a:solidFill>
                  <a:srgbClr val="4A91C2"/>
                </a:solidFill>
                <a:latin typeface="PT Sans" panose="020B0503020203020204" pitchFamily="34" charset="0"/>
                <a:ea typeface="+mn-ea"/>
                <a:cs typeface="+mn-cs"/>
              </a:rPr>
            </a:br>
            <a:r>
              <a:rPr lang="en-US" b="1" dirty="0">
                <a:solidFill>
                  <a:srgbClr val="4A91C2"/>
                </a:solidFill>
                <a:latin typeface="PT Sans" panose="020B0503020203020204" pitchFamily="34" charset="0"/>
                <a:ea typeface="+mn-ea"/>
                <a:cs typeface="+mn-cs"/>
              </a:rPr>
              <a:t>July 27, 2020</a:t>
            </a:r>
            <a:br>
              <a:rPr lang="en-US" b="1" dirty="0">
                <a:solidFill>
                  <a:srgbClr val="4A91C2"/>
                </a:solidFill>
                <a:latin typeface="PT Sans" panose="020B0503020203020204" pitchFamily="34" charset="0"/>
                <a:ea typeface="+mn-ea"/>
                <a:cs typeface="+mn-cs"/>
              </a:rPr>
            </a:br>
            <a:endParaRPr lang="en-US" b="1" dirty="0">
              <a:solidFill>
                <a:srgbClr val="4A91C2"/>
              </a:solidFill>
              <a:latin typeface="PT Sans" panose="020B0503020203020204" pitchFamily="34" charset="0"/>
              <a:ea typeface="+mn-ea"/>
              <a:cs typeface="+mn-cs"/>
            </a:endParaRPr>
          </a:p>
        </p:txBody>
      </p:sp>
      <p:sp>
        <p:nvSpPr>
          <p:cNvPr id="5" name="Slide Number Placeholder 4">
            <a:extLst>
              <a:ext uri="{FF2B5EF4-FFF2-40B4-BE49-F238E27FC236}">
                <a16:creationId xmlns:a16="http://schemas.microsoft.com/office/drawing/2014/main" id="{A97972ED-7386-4BFE-A976-F61BEB33E03B}"/>
              </a:ext>
            </a:extLst>
          </p:cNvPr>
          <p:cNvSpPr>
            <a:spLocks noGrp="1"/>
          </p:cNvSpPr>
          <p:nvPr>
            <p:ph type="sldNum" sz="quarter" idx="12"/>
          </p:nvPr>
        </p:nvSpPr>
        <p:spPr/>
        <p:txBody>
          <a:bodyPr/>
          <a:lstStyle/>
          <a:p>
            <a:fld id="{D77E9F74-045A-48FC-B9BF-6200E59ED1BF}" type="slidenum">
              <a:rPr lang="en-US" smtClean="0"/>
              <a:t>47</a:t>
            </a:fld>
            <a:endParaRPr lang="en-US"/>
          </a:p>
        </p:txBody>
      </p:sp>
      <p:sp>
        <p:nvSpPr>
          <p:cNvPr id="7" name="Oval 6">
            <a:extLst>
              <a:ext uri="{FF2B5EF4-FFF2-40B4-BE49-F238E27FC236}">
                <a16:creationId xmlns:a16="http://schemas.microsoft.com/office/drawing/2014/main" id="{77CF5A61-844A-4746-AFDF-8216A2FBF838}"/>
              </a:ext>
            </a:extLst>
          </p:cNvPr>
          <p:cNvSpPr/>
          <p:nvPr/>
        </p:nvSpPr>
        <p:spPr>
          <a:xfrm>
            <a:off x="7933103" y="1805314"/>
            <a:ext cx="3891655" cy="32473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90B439-FE0A-454C-AE7E-49173CEEFF07}"/>
              </a:ext>
            </a:extLst>
          </p:cNvPr>
          <p:cNvSpPr/>
          <p:nvPr/>
        </p:nvSpPr>
        <p:spPr>
          <a:xfrm>
            <a:off x="313325" y="1442954"/>
            <a:ext cx="3659457" cy="324737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062381-F36C-4FB3-BBE8-9EF2807CD3BE}"/>
              </a:ext>
            </a:extLst>
          </p:cNvPr>
          <p:cNvSpPr/>
          <p:nvPr/>
        </p:nvSpPr>
        <p:spPr>
          <a:xfrm>
            <a:off x="3928235" y="2972454"/>
            <a:ext cx="3836020" cy="33838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02CDA5-DE55-40E4-83F4-6FF7246A22E7}"/>
              </a:ext>
            </a:extLst>
          </p:cNvPr>
          <p:cNvSpPr txBox="1"/>
          <p:nvPr/>
        </p:nvSpPr>
        <p:spPr>
          <a:xfrm>
            <a:off x="3759387" y="3791360"/>
            <a:ext cx="3665424" cy="2062103"/>
          </a:xfrm>
          <a:prstGeom prst="rect">
            <a:avLst/>
          </a:prstGeom>
          <a:noFill/>
        </p:spPr>
        <p:txBody>
          <a:bodyPr wrap="square" rtlCol="0">
            <a:spAutoFit/>
          </a:bodyPr>
          <a:lstStyle/>
          <a:p>
            <a:pPr lvl="1" algn="ctr"/>
            <a:r>
              <a:rPr lang="en-US" sz="2000" b="1" i="1" u="sng" dirty="0"/>
              <a:t>Inclusive &amp; Equitable</a:t>
            </a:r>
          </a:p>
          <a:p>
            <a:pPr lvl="1" algn="ctr"/>
            <a:r>
              <a:rPr lang="en-US" b="1" dirty="0"/>
              <a:t>Special Needs </a:t>
            </a:r>
          </a:p>
          <a:p>
            <a:pPr lvl="1" algn="ctr"/>
            <a:r>
              <a:rPr lang="en-US" b="1" dirty="0"/>
              <a:t>Seniors</a:t>
            </a:r>
          </a:p>
          <a:p>
            <a:pPr lvl="1" algn="ctr"/>
            <a:r>
              <a:rPr lang="en-US" b="1" dirty="0"/>
              <a:t>Persons with a Disability </a:t>
            </a:r>
          </a:p>
          <a:p>
            <a:pPr lvl="1" algn="ctr"/>
            <a:r>
              <a:rPr lang="en-US" b="1" dirty="0"/>
              <a:t>Youth Aging out of Foster Care </a:t>
            </a:r>
          </a:p>
          <a:p>
            <a:pPr lvl="1" algn="ctr"/>
            <a:r>
              <a:rPr lang="en-US" b="1" dirty="0"/>
              <a:t>Homeless</a:t>
            </a:r>
          </a:p>
          <a:p>
            <a:pPr lvl="1"/>
            <a:endParaRPr lang="en-US" b="1" dirty="0"/>
          </a:p>
        </p:txBody>
      </p:sp>
      <p:sp>
        <p:nvSpPr>
          <p:cNvPr id="3" name="Content Placeholder 2">
            <a:extLst>
              <a:ext uri="{FF2B5EF4-FFF2-40B4-BE49-F238E27FC236}">
                <a16:creationId xmlns:a16="http://schemas.microsoft.com/office/drawing/2014/main" id="{60D32CD9-A9F1-4108-A342-8784C20AE0B4}"/>
              </a:ext>
            </a:extLst>
          </p:cNvPr>
          <p:cNvSpPr>
            <a:spLocks noGrp="1"/>
          </p:cNvSpPr>
          <p:nvPr>
            <p:ph idx="1"/>
          </p:nvPr>
        </p:nvSpPr>
        <p:spPr>
          <a:xfrm>
            <a:off x="7720798" y="2307025"/>
            <a:ext cx="3659457" cy="2383300"/>
          </a:xfrm>
        </p:spPr>
        <p:txBody>
          <a:bodyPr>
            <a:normAutofit fontScale="85000" lnSpcReduction="20000"/>
          </a:bodyPr>
          <a:lstStyle/>
          <a:p>
            <a:pPr marL="457200" lvl="1" indent="0" algn="ctr">
              <a:buNone/>
            </a:pPr>
            <a:r>
              <a:rPr lang="en-US" sz="2600" b="1" i="1" u="sng" dirty="0"/>
              <a:t>Resident Services</a:t>
            </a:r>
          </a:p>
          <a:p>
            <a:pPr marL="457200" lvl="1" indent="0" algn="ctr">
              <a:buNone/>
            </a:pPr>
            <a:r>
              <a:rPr lang="en-US" sz="2100" b="1" dirty="0"/>
              <a:t>Mental Health</a:t>
            </a:r>
          </a:p>
          <a:p>
            <a:pPr marL="457200" lvl="1" indent="0" algn="ctr">
              <a:buNone/>
            </a:pPr>
            <a:r>
              <a:rPr lang="en-US" sz="2100" b="1" dirty="0"/>
              <a:t>Physical Health</a:t>
            </a:r>
          </a:p>
          <a:p>
            <a:pPr marL="457200" lvl="1" indent="0" algn="ctr">
              <a:buNone/>
            </a:pPr>
            <a:r>
              <a:rPr lang="en-US" sz="2100" b="1" dirty="0"/>
              <a:t>Financial Services </a:t>
            </a:r>
          </a:p>
          <a:p>
            <a:pPr marL="457200" lvl="1" indent="0" algn="ctr">
              <a:buNone/>
            </a:pPr>
            <a:r>
              <a:rPr lang="en-US" sz="2100" b="1" dirty="0"/>
              <a:t>Job Skills &amp; Employment</a:t>
            </a:r>
          </a:p>
          <a:p>
            <a:pPr marL="457200" lvl="1" indent="0" algn="ctr">
              <a:buNone/>
            </a:pPr>
            <a:r>
              <a:rPr lang="en-US" sz="2100" b="1" dirty="0"/>
              <a:t>Daily Living Skills</a:t>
            </a:r>
          </a:p>
          <a:p>
            <a:pPr marL="457200" lvl="1" indent="0" algn="ctr">
              <a:buNone/>
            </a:pPr>
            <a:r>
              <a:rPr lang="en-US" sz="2100" b="1" dirty="0"/>
              <a:t>Crisis Management</a:t>
            </a:r>
          </a:p>
          <a:p>
            <a:pPr marL="457200" lvl="1" indent="0" algn="ctr">
              <a:buNone/>
            </a:pPr>
            <a:r>
              <a:rPr lang="en-US" sz="2100" b="1" dirty="0"/>
              <a:t>Conflict Resolution</a:t>
            </a:r>
          </a:p>
          <a:p>
            <a:pPr marL="457200" lvl="1" indent="0" algn="ctr">
              <a:buNone/>
            </a:pPr>
            <a:r>
              <a:rPr lang="en-US" sz="2100" b="1" dirty="0"/>
              <a:t>Youth Programming</a:t>
            </a:r>
          </a:p>
          <a:p>
            <a:endParaRPr lang="en-US" dirty="0"/>
          </a:p>
        </p:txBody>
      </p:sp>
      <p:sp>
        <p:nvSpPr>
          <p:cNvPr id="12" name="TextBox 11">
            <a:extLst>
              <a:ext uri="{FF2B5EF4-FFF2-40B4-BE49-F238E27FC236}">
                <a16:creationId xmlns:a16="http://schemas.microsoft.com/office/drawing/2014/main" id="{C1A49CA8-14C7-467D-8BF2-EFAD3EE0B1BD}"/>
              </a:ext>
            </a:extLst>
          </p:cNvPr>
          <p:cNvSpPr txBox="1"/>
          <p:nvPr/>
        </p:nvSpPr>
        <p:spPr>
          <a:xfrm>
            <a:off x="620315" y="2161635"/>
            <a:ext cx="2813825" cy="2062103"/>
          </a:xfrm>
          <a:prstGeom prst="rect">
            <a:avLst/>
          </a:prstGeom>
          <a:noFill/>
        </p:spPr>
        <p:txBody>
          <a:bodyPr wrap="square" rtlCol="0">
            <a:spAutoFit/>
          </a:bodyPr>
          <a:lstStyle/>
          <a:p>
            <a:pPr algn="ctr"/>
            <a:r>
              <a:rPr lang="en-US" sz="2000" b="1" i="1" u="sng" dirty="0"/>
              <a:t>Socio-Economic Diversity</a:t>
            </a:r>
          </a:p>
          <a:p>
            <a:pPr algn="ctr"/>
            <a:r>
              <a:rPr lang="en-US" b="1" dirty="0"/>
              <a:t>All Neighborhoods </a:t>
            </a:r>
          </a:p>
          <a:p>
            <a:pPr algn="ctr"/>
            <a:r>
              <a:rPr lang="en-US" b="1" dirty="0"/>
              <a:t>100% Affordable</a:t>
            </a:r>
          </a:p>
          <a:p>
            <a:pPr algn="ctr"/>
            <a:r>
              <a:rPr lang="en-US" b="1" dirty="0"/>
              <a:t>Mixed-Income</a:t>
            </a:r>
          </a:p>
          <a:p>
            <a:pPr algn="ctr"/>
            <a:r>
              <a:rPr lang="en-US" b="1" dirty="0"/>
              <a:t>Group Homes</a:t>
            </a:r>
          </a:p>
          <a:p>
            <a:pPr algn="ctr"/>
            <a:r>
              <a:rPr lang="en-US" b="1" dirty="0"/>
              <a:t>Apartment Complexes</a:t>
            </a:r>
          </a:p>
          <a:p>
            <a:endParaRPr lang="en-US" dirty="0"/>
          </a:p>
        </p:txBody>
      </p:sp>
    </p:spTree>
    <p:extLst>
      <p:ext uri="{BB962C8B-B14F-4D97-AF65-F5344CB8AC3E}">
        <p14:creationId xmlns:p14="http://schemas.microsoft.com/office/powerpoint/2010/main" val="1393644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838200" y="220452"/>
            <a:ext cx="10515600" cy="1669298"/>
          </a:xfrm>
        </p:spPr>
        <p:txBody>
          <a:bodyPr>
            <a:normAutofit fontScale="90000"/>
          </a:bodyPr>
          <a:lstStyle/>
          <a:p>
            <a:pPr algn="ctr"/>
            <a:br>
              <a:rPr lang="en-US" b="1" dirty="0">
                <a:solidFill>
                  <a:srgbClr val="4A91C2"/>
                </a:solidFill>
                <a:latin typeface="PT Sans" panose="020B0503020203020204" pitchFamily="34" charset="0"/>
                <a:ea typeface="+mn-ea"/>
                <a:cs typeface="+mn-cs"/>
              </a:rPr>
            </a:br>
            <a:r>
              <a:rPr lang="en-US" b="1" dirty="0">
                <a:solidFill>
                  <a:srgbClr val="4A91C2"/>
                </a:solidFill>
                <a:latin typeface="PT Sans" panose="020B0503020203020204" pitchFamily="34" charset="0"/>
                <a:ea typeface="+mn-ea"/>
                <a:cs typeface="+mn-cs"/>
              </a:rPr>
              <a:t>Guidelines Adopted by City Council </a:t>
            </a:r>
            <a:br>
              <a:rPr lang="en-US" b="1" dirty="0">
                <a:solidFill>
                  <a:srgbClr val="4A91C2"/>
                </a:solidFill>
                <a:latin typeface="PT Sans" panose="020B0503020203020204" pitchFamily="34" charset="0"/>
                <a:ea typeface="+mn-ea"/>
                <a:cs typeface="+mn-cs"/>
              </a:rPr>
            </a:br>
            <a:br>
              <a:rPr lang="en-US" b="1" dirty="0">
                <a:solidFill>
                  <a:srgbClr val="4A91C2"/>
                </a:solidFill>
                <a:latin typeface="PT Sans" panose="020B0503020203020204" pitchFamily="34" charset="0"/>
                <a:ea typeface="+mn-ea"/>
                <a:cs typeface="+mn-cs"/>
              </a:rPr>
            </a:br>
            <a:endParaRPr lang="en-US" b="1" dirty="0">
              <a:solidFill>
                <a:srgbClr val="4A91C2"/>
              </a:solidFill>
              <a:latin typeface="PT Sans" panose="020B0503020203020204" pitchFamily="34" charset="0"/>
              <a:ea typeface="+mn-ea"/>
              <a:cs typeface="+mn-cs"/>
            </a:endParaRPr>
          </a:p>
        </p:txBody>
      </p:sp>
      <p:sp>
        <p:nvSpPr>
          <p:cNvPr id="5" name="Slide Number Placeholder 4">
            <a:extLst>
              <a:ext uri="{FF2B5EF4-FFF2-40B4-BE49-F238E27FC236}">
                <a16:creationId xmlns:a16="http://schemas.microsoft.com/office/drawing/2014/main" id="{A97972ED-7386-4BFE-A976-F61BEB33E03B}"/>
              </a:ext>
            </a:extLst>
          </p:cNvPr>
          <p:cNvSpPr>
            <a:spLocks noGrp="1"/>
          </p:cNvSpPr>
          <p:nvPr>
            <p:ph type="sldNum" sz="quarter" idx="12"/>
          </p:nvPr>
        </p:nvSpPr>
        <p:spPr/>
        <p:txBody>
          <a:bodyPr/>
          <a:lstStyle/>
          <a:p>
            <a:fld id="{D77E9F74-045A-48FC-B9BF-6200E59ED1BF}" type="slidenum">
              <a:rPr lang="en-US" smtClean="0"/>
              <a:t>48</a:t>
            </a:fld>
            <a:endParaRPr lang="en-US"/>
          </a:p>
        </p:txBody>
      </p:sp>
      <p:sp>
        <p:nvSpPr>
          <p:cNvPr id="7" name="Oval 6">
            <a:extLst>
              <a:ext uri="{FF2B5EF4-FFF2-40B4-BE49-F238E27FC236}">
                <a16:creationId xmlns:a16="http://schemas.microsoft.com/office/drawing/2014/main" id="{77CF5A61-844A-4746-AFDF-8216A2FBF838}"/>
              </a:ext>
            </a:extLst>
          </p:cNvPr>
          <p:cNvSpPr/>
          <p:nvPr/>
        </p:nvSpPr>
        <p:spPr>
          <a:xfrm>
            <a:off x="7817003" y="3474103"/>
            <a:ext cx="3872113" cy="32473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02CDA5-DE55-40E4-83F4-6FF7246A22E7}"/>
              </a:ext>
            </a:extLst>
          </p:cNvPr>
          <p:cNvSpPr txBox="1"/>
          <p:nvPr/>
        </p:nvSpPr>
        <p:spPr>
          <a:xfrm>
            <a:off x="7588599" y="4183052"/>
            <a:ext cx="3665424" cy="2339102"/>
          </a:xfrm>
          <a:prstGeom prst="rect">
            <a:avLst/>
          </a:prstGeom>
          <a:noFill/>
        </p:spPr>
        <p:txBody>
          <a:bodyPr wrap="square" rtlCol="0">
            <a:spAutoFit/>
          </a:bodyPr>
          <a:lstStyle/>
          <a:p>
            <a:pPr lvl="1" algn="ctr"/>
            <a:r>
              <a:rPr lang="en-US" sz="2000" b="1" i="1" u="sng" dirty="0"/>
              <a:t>Permanent Affordability</a:t>
            </a:r>
          </a:p>
          <a:p>
            <a:pPr lvl="1" algn="ctr"/>
            <a:r>
              <a:rPr lang="en-US" b="1" dirty="0"/>
              <a:t>Publicly-Owned Properties</a:t>
            </a:r>
          </a:p>
          <a:p>
            <a:pPr lvl="1" algn="ctr"/>
            <a:r>
              <a:rPr lang="en-US" b="1" dirty="0"/>
              <a:t>Ann Arbor Housing Commission</a:t>
            </a:r>
          </a:p>
          <a:p>
            <a:pPr lvl="1" algn="ctr"/>
            <a:r>
              <a:rPr lang="en-US" b="1" dirty="0"/>
              <a:t>Mission Driven Non-Profits</a:t>
            </a:r>
          </a:p>
          <a:p>
            <a:pPr lvl="1" algn="ctr"/>
            <a:r>
              <a:rPr lang="en-US" b="1" dirty="0"/>
              <a:t>Cooperatives</a:t>
            </a:r>
          </a:p>
          <a:p>
            <a:pPr lvl="1" algn="ctr"/>
            <a:r>
              <a:rPr lang="en-US" b="1" dirty="0"/>
              <a:t>Owner Models with</a:t>
            </a:r>
          </a:p>
          <a:p>
            <a:pPr lvl="1" algn="ctr"/>
            <a:r>
              <a:rPr lang="en-US" b="1" dirty="0"/>
              <a:t>     Permanent Affordability</a:t>
            </a:r>
          </a:p>
          <a:p>
            <a:pPr lvl="1"/>
            <a:endParaRPr lang="en-US" b="1" dirty="0"/>
          </a:p>
        </p:txBody>
      </p:sp>
      <p:sp>
        <p:nvSpPr>
          <p:cNvPr id="8" name="Oval 7">
            <a:extLst>
              <a:ext uri="{FF2B5EF4-FFF2-40B4-BE49-F238E27FC236}">
                <a16:creationId xmlns:a16="http://schemas.microsoft.com/office/drawing/2014/main" id="{7790B439-FE0A-454C-AE7E-49173CEEFF07}"/>
              </a:ext>
            </a:extLst>
          </p:cNvPr>
          <p:cNvSpPr/>
          <p:nvPr/>
        </p:nvSpPr>
        <p:spPr>
          <a:xfrm>
            <a:off x="312235" y="1328823"/>
            <a:ext cx="3347224" cy="29494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0B7B135-E2DB-4DBD-B24E-5FE4B7F96646}"/>
              </a:ext>
            </a:extLst>
          </p:cNvPr>
          <p:cNvSpPr txBox="1"/>
          <p:nvPr/>
        </p:nvSpPr>
        <p:spPr>
          <a:xfrm>
            <a:off x="312235" y="1889750"/>
            <a:ext cx="2813825" cy="2062103"/>
          </a:xfrm>
          <a:prstGeom prst="rect">
            <a:avLst/>
          </a:prstGeom>
          <a:noFill/>
        </p:spPr>
        <p:txBody>
          <a:bodyPr wrap="square" rtlCol="0">
            <a:spAutoFit/>
          </a:bodyPr>
          <a:lstStyle/>
          <a:p>
            <a:pPr lvl="1" algn="ctr"/>
            <a:r>
              <a:rPr lang="en-US" sz="2000" b="1" i="1" u="sng" dirty="0"/>
              <a:t>Development </a:t>
            </a:r>
          </a:p>
          <a:p>
            <a:pPr lvl="1" algn="ctr"/>
            <a:r>
              <a:rPr lang="en-US" b="1" dirty="0"/>
              <a:t>New Construction</a:t>
            </a:r>
          </a:p>
          <a:p>
            <a:pPr lvl="1" algn="ctr"/>
            <a:r>
              <a:rPr lang="en-US" b="1" dirty="0"/>
              <a:t>Acquisition</a:t>
            </a:r>
          </a:p>
          <a:p>
            <a:pPr lvl="1" algn="ctr"/>
            <a:r>
              <a:rPr lang="en-US" b="1" dirty="0"/>
              <a:t>Demolition</a:t>
            </a:r>
          </a:p>
          <a:p>
            <a:pPr lvl="1" algn="ctr"/>
            <a:r>
              <a:rPr lang="en-US" b="1" dirty="0"/>
              <a:t>Infrastructure </a:t>
            </a:r>
          </a:p>
          <a:p>
            <a:pPr lvl="1" algn="ctr"/>
            <a:r>
              <a:rPr lang="en-US" b="1" dirty="0"/>
              <a:t>Utilities</a:t>
            </a:r>
          </a:p>
          <a:p>
            <a:pPr lvl="1" algn="ctr"/>
            <a:r>
              <a:rPr lang="en-US" b="1" dirty="0"/>
              <a:t>Renovations</a:t>
            </a:r>
          </a:p>
        </p:txBody>
      </p:sp>
      <p:sp>
        <p:nvSpPr>
          <p:cNvPr id="10" name="Oval 9">
            <a:extLst>
              <a:ext uri="{FF2B5EF4-FFF2-40B4-BE49-F238E27FC236}">
                <a16:creationId xmlns:a16="http://schemas.microsoft.com/office/drawing/2014/main" id="{F1062381-F36C-4FB3-BBE8-9EF2807CD3BE}"/>
              </a:ext>
            </a:extLst>
          </p:cNvPr>
          <p:cNvSpPr/>
          <p:nvPr/>
        </p:nvSpPr>
        <p:spPr>
          <a:xfrm>
            <a:off x="3414281" y="3617067"/>
            <a:ext cx="3155795" cy="247557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175397-1F06-4C73-9B61-799A7D788541}"/>
              </a:ext>
            </a:extLst>
          </p:cNvPr>
          <p:cNvSpPr txBox="1"/>
          <p:nvPr/>
        </p:nvSpPr>
        <p:spPr>
          <a:xfrm>
            <a:off x="3499474" y="4183052"/>
            <a:ext cx="2572366" cy="1508105"/>
          </a:xfrm>
          <a:prstGeom prst="rect">
            <a:avLst/>
          </a:prstGeom>
          <a:noFill/>
        </p:spPr>
        <p:txBody>
          <a:bodyPr wrap="square" rtlCol="0">
            <a:spAutoFit/>
          </a:bodyPr>
          <a:lstStyle/>
          <a:p>
            <a:pPr lvl="1" algn="ctr"/>
            <a:r>
              <a:rPr lang="en-US" sz="2000" b="1" i="1" u="sng" dirty="0"/>
              <a:t>Sustainability</a:t>
            </a:r>
          </a:p>
          <a:p>
            <a:pPr lvl="1" algn="ctr"/>
            <a:r>
              <a:rPr lang="en-US" b="1" dirty="0"/>
              <a:t>Energy Efficient</a:t>
            </a:r>
          </a:p>
          <a:p>
            <a:pPr lvl="1" algn="ctr"/>
            <a:r>
              <a:rPr lang="en-US" b="1" dirty="0"/>
              <a:t>Green Construction</a:t>
            </a:r>
          </a:p>
          <a:p>
            <a:pPr lvl="1" algn="ctr"/>
            <a:r>
              <a:rPr lang="en-US" b="1" dirty="0"/>
              <a:t>Net Zero</a:t>
            </a:r>
          </a:p>
          <a:p>
            <a:endParaRPr lang="en-US" dirty="0"/>
          </a:p>
        </p:txBody>
      </p:sp>
      <p:sp>
        <p:nvSpPr>
          <p:cNvPr id="13" name="Oval 12">
            <a:extLst>
              <a:ext uri="{FF2B5EF4-FFF2-40B4-BE49-F238E27FC236}">
                <a16:creationId xmlns:a16="http://schemas.microsoft.com/office/drawing/2014/main" id="{DD3F72C6-7E9B-4F7D-9920-05CB69A85C8A}"/>
              </a:ext>
            </a:extLst>
          </p:cNvPr>
          <p:cNvSpPr/>
          <p:nvPr/>
        </p:nvSpPr>
        <p:spPr>
          <a:xfrm>
            <a:off x="6111798" y="1486365"/>
            <a:ext cx="2789663" cy="22246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78CD6A-439C-43B0-B25C-21A8D0AA67FE}"/>
              </a:ext>
            </a:extLst>
          </p:cNvPr>
          <p:cNvSpPr txBox="1"/>
          <p:nvPr/>
        </p:nvSpPr>
        <p:spPr>
          <a:xfrm>
            <a:off x="5907357" y="1706147"/>
            <a:ext cx="2572366" cy="2062103"/>
          </a:xfrm>
          <a:prstGeom prst="rect">
            <a:avLst/>
          </a:prstGeom>
          <a:noFill/>
        </p:spPr>
        <p:txBody>
          <a:bodyPr wrap="square" rtlCol="0">
            <a:spAutoFit/>
          </a:bodyPr>
          <a:lstStyle/>
          <a:p>
            <a:pPr lvl="1" algn="ctr"/>
            <a:r>
              <a:rPr lang="en-US" sz="2000" b="1" i="1" u="sng" dirty="0"/>
              <a:t>Leverage</a:t>
            </a:r>
          </a:p>
          <a:p>
            <a:pPr lvl="1" algn="ctr"/>
            <a:r>
              <a:rPr lang="en-US" b="1" dirty="0"/>
              <a:t>Maximize</a:t>
            </a:r>
          </a:p>
          <a:p>
            <a:pPr lvl="1" algn="ctr"/>
            <a:r>
              <a:rPr lang="en-US" b="1" dirty="0"/>
              <a:t>Other Resources</a:t>
            </a:r>
          </a:p>
          <a:p>
            <a:pPr lvl="1" algn="ctr"/>
            <a:r>
              <a:rPr lang="en-US" b="1" dirty="0"/>
              <a:t>Philanthropic</a:t>
            </a:r>
          </a:p>
          <a:p>
            <a:pPr lvl="1" algn="ctr"/>
            <a:r>
              <a:rPr lang="en-US" b="1" dirty="0"/>
              <a:t>Public</a:t>
            </a:r>
          </a:p>
          <a:p>
            <a:pPr lvl="1" algn="ctr"/>
            <a:r>
              <a:rPr lang="en-US" b="1" dirty="0"/>
              <a:t>Private</a:t>
            </a:r>
          </a:p>
          <a:p>
            <a:endParaRPr lang="en-US" dirty="0"/>
          </a:p>
        </p:txBody>
      </p:sp>
    </p:spTree>
    <p:extLst>
      <p:ext uri="{BB962C8B-B14F-4D97-AF65-F5344CB8AC3E}">
        <p14:creationId xmlns:p14="http://schemas.microsoft.com/office/powerpoint/2010/main" val="1091037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505326" y="568325"/>
            <a:ext cx="11181345" cy="1054601"/>
          </a:xfrm>
        </p:spPr>
        <p:txBody>
          <a:bodyPr>
            <a:normAutofit fontScale="90000"/>
          </a:bodyPr>
          <a:lstStyle/>
          <a:p>
            <a:pPr algn="ctr"/>
            <a:br>
              <a:rPr lang="en-US" b="1" dirty="0">
                <a:solidFill>
                  <a:srgbClr val="4A91C2"/>
                </a:solidFill>
                <a:latin typeface="PT Sans" panose="020B0503020203020204" pitchFamily="34" charset="0"/>
                <a:ea typeface="+mn-ea"/>
                <a:cs typeface="+mn-cs"/>
              </a:rPr>
            </a:br>
            <a:r>
              <a:rPr lang="en-US" b="1" dirty="0">
                <a:solidFill>
                  <a:srgbClr val="4A91C2"/>
                </a:solidFill>
                <a:latin typeface="PT Sans" panose="020B0503020203020204" pitchFamily="34" charset="0"/>
                <a:ea typeface="+mn-ea"/>
                <a:cs typeface="+mn-cs"/>
              </a:rPr>
              <a:t>Affordable Housing Millage Strategy</a:t>
            </a:r>
            <a:br>
              <a:rPr lang="en-US" b="1" dirty="0">
                <a:solidFill>
                  <a:srgbClr val="4A91C2"/>
                </a:solidFill>
                <a:latin typeface="PT Sans" panose="020B0503020203020204" pitchFamily="34" charset="0"/>
                <a:ea typeface="+mn-ea"/>
                <a:cs typeface="+mn-cs"/>
              </a:rPr>
            </a:br>
            <a:br>
              <a:rPr lang="en-US" b="1" dirty="0">
                <a:solidFill>
                  <a:srgbClr val="4A91C2"/>
                </a:solidFill>
                <a:latin typeface="PT Sans" panose="020B0503020203020204" pitchFamily="34" charset="0"/>
                <a:ea typeface="+mn-ea"/>
                <a:cs typeface="+mn-cs"/>
              </a:rPr>
            </a:br>
            <a:endParaRPr lang="en-US" b="1" dirty="0">
              <a:solidFill>
                <a:srgbClr val="4A91C2"/>
              </a:solidFill>
              <a:latin typeface="PT Sans" panose="020B0503020203020204" pitchFamily="34" charset="0"/>
              <a:ea typeface="+mn-ea"/>
              <a:cs typeface="+mn-cs"/>
            </a:endParaRPr>
          </a:p>
        </p:txBody>
      </p:sp>
      <p:sp>
        <p:nvSpPr>
          <p:cNvPr id="5" name="Slide Number Placeholder 4">
            <a:extLst>
              <a:ext uri="{FF2B5EF4-FFF2-40B4-BE49-F238E27FC236}">
                <a16:creationId xmlns:a16="http://schemas.microsoft.com/office/drawing/2014/main" id="{C65E70BD-DC3B-469A-9EBF-D43AD8417075}"/>
              </a:ext>
            </a:extLst>
          </p:cNvPr>
          <p:cNvSpPr>
            <a:spLocks noGrp="1"/>
          </p:cNvSpPr>
          <p:nvPr>
            <p:ph type="sldNum" sz="quarter" idx="12"/>
          </p:nvPr>
        </p:nvSpPr>
        <p:spPr/>
        <p:txBody>
          <a:bodyPr/>
          <a:lstStyle/>
          <a:p>
            <a:fld id="{D77E9F74-045A-48FC-B9BF-6200E59ED1BF}" type="slidenum">
              <a:rPr lang="en-US" smtClean="0"/>
              <a:t>49</a:t>
            </a:fld>
            <a:endParaRPr lang="en-US"/>
          </a:p>
        </p:txBody>
      </p:sp>
      <p:sp>
        <p:nvSpPr>
          <p:cNvPr id="7" name="Content Placeholder 2">
            <a:extLst>
              <a:ext uri="{FF2B5EF4-FFF2-40B4-BE49-F238E27FC236}">
                <a16:creationId xmlns:a16="http://schemas.microsoft.com/office/drawing/2014/main" id="{719B376F-077E-4A9B-B831-9880B7F5D88E}"/>
              </a:ext>
            </a:extLst>
          </p:cNvPr>
          <p:cNvSpPr>
            <a:spLocks noGrp="1"/>
          </p:cNvSpPr>
          <p:nvPr>
            <p:ph idx="1"/>
          </p:nvPr>
        </p:nvSpPr>
        <p:spPr>
          <a:xfrm>
            <a:off x="838200" y="1527716"/>
            <a:ext cx="11015546" cy="5018049"/>
          </a:xfrm>
        </p:spPr>
        <p:txBody>
          <a:bodyPr anchor="t">
            <a:normAutofit/>
          </a:bodyPr>
          <a:lstStyle/>
          <a:p>
            <a:r>
              <a:rPr lang="en-US" dirty="0"/>
              <a:t>Develop budget that includes AAHC projects in pipeline, including city-owned properties</a:t>
            </a:r>
          </a:p>
          <a:p>
            <a:r>
              <a:rPr lang="en-US" dirty="0"/>
              <a:t>Build in flexibility for properties unexpectedly on the market</a:t>
            </a:r>
          </a:p>
          <a:p>
            <a:r>
              <a:rPr lang="en-US" dirty="0"/>
              <a:t>Develop application process with HHSAB for non-AAHC projects</a:t>
            </a:r>
          </a:p>
          <a:p>
            <a:pPr lvl="1"/>
            <a:r>
              <a:rPr lang="en-US" dirty="0"/>
              <a:t>Based on City Council adopted millage guidelines</a:t>
            </a:r>
          </a:p>
          <a:p>
            <a:pPr lvl="1"/>
            <a:r>
              <a:rPr lang="en-US" dirty="0"/>
              <a:t>Ensure investment in feasible projects with qualified developers</a:t>
            </a:r>
          </a:p>
          <a:p>
            <a:r>
              <a:rPr lang="en-US" dirty="0"/>
              <a:t>Capital Funds/Resident Services Funds</a:t>
            </a:r>
          </a:p>
          <a:p>
            <a:pPr lvl="1"/>
            <a:r>
              <a:rPr lang="en-US" dirty="0"/>
              <a:t>Capital funds drawn down first and one time</a:t>
            </a:r>
          </a:p>
          <a:p>
            <a:pPr lvl="1"/>
            <a:r>
              <a:rPr lang="en-US" dirty="0"/>
              <a:t>Services funds drawn down second and will require annual budget approval</a:t>
            </a:r>
          </a:p>
          <a:p>
            <a:pPr lvl="1"/>
            <a:r>
              <a:rPr lang="en-US" dirty="0"/>
              <a:t>Need to track ongoing annual service requests tied to capital projects</a:t>
            </a:r>
          </a:p>
          <a:p>
            <a:pPr marL="0" indent="0">
              <a:buNone/>
            </a:pPr>
            <a:endParaRPr lang="en-US" sz="2000" dirty="0"/>
          </a:p>
        </p:txBody>
      </p:sp>
    </p:spTree>
    <p:extLst>
      <p:ext uri="{BB962C8B-B14F-4D97-AF65-F5344CB8AC3E}">
        <p14:creationId xmlns:p14="http://schemas.microsoft.com/office/powerpoint/2010/main" val="159310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4169" y="2234879"/>
            <a:ext cx="5575443" cy="2554545"/>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84 Studios</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281 1-bdr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80 2-bdr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76 3-bdr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29 4-bdr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14 5-bdr</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68498" y="1531436"/>
            <a:ext cx="4910667" cy="369332"/>
          </a:xfrm>
          <a:prstGeom prst="rect">
            <a:avLst/>
          </a:prstGeom>
          <a:noFill/>
        </p:spPr>
        <p:txBody>
          <a:bodyPr wrap="square" rtlCol="0">
            <a:spAutoFit/>
          </a:bodyPr>
          <a:lstStyle/>
          <a:p>
            <a:r>
              <a:rPr lang="en-US" dirty="0">
                <a:latin typeface="Abhaya Libre SemiBold" panose="02000703000000000000" pitchFamily="2" charset="0"/>
              </a:rPr>
              <a:t>AAHC owner &amp; property manager</a:t>
            </a:r>
          </a:p>
        </p:txBody>
      </p:sp>
      <p:cxnSp>
        <p:nvCxnSpPr>
          <p:cNvPr id="6" name="Straight Connector 5"/>
          <p:cNvCxnSpPr/>
          <p:nvPr/>
        </p:nvCxnSpPr>
        <p:spPr>
          <a:xfrm>
            <a:off x="6445107" y="2028825"/>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7" y="6401390"/>
            <a:ext cx="4910667" cy="369332"/>
          </a:xfrm>
          <a:prstGeom prst="rect">
            <a:avLst/>
          </a:prstGeom>
          <a:noFill/>
        </p:spPr>
        <p:txBody>
          <a:bodyPr wrap="square" rtlCol="0">
            <a:spAutoFit/>
          </a:bodyPr>
          <a:lstStyle/>
          <a:p>
            <a:r>
              <a:rPr lang="en-US" b="1" dirty="0" err="1">
                <a:latin typeface="PT Sans" panose="020B0503020203020204" pitchFamily="34" charset="0"/>
              </a:rPr>
              <a:t>Hikone</a:t>
            </a:r>
            <a:r>
              <a:rPr lang="en-US" b="1" dirty="0">
                <a:latin typeface="PT Sans" panose="020B0503020203020204" pitchFamily="34" charset="0"/>
              </a:rPr>
              <a:t> gardening program</a:t>
            </a:r>
          </a:p>
        </p:txBody>
      </p:sp>
      <p:sp>
        <p:nvSpPr>
          <p:cNvPr id="16" name="Rectangle 15"/>
          <p:cNvSpPr/>
          <p:nvPr/>
        </p:nvSpPr>
        <p:spPr>
          <a:xfrm>
            <a:off x="6434168" y="4542585"/>
            <a:ext cx="2302872" cy="2058081"/>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41931" y="2234879"/>
            <a:ext cx="2076806" cy="2920716"/>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68498" y="4665285"/>
            <a:ext cx="2314092"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80% of units have Project-Based Rent Subsidies</a:t>
            </a:r>
          </a:p>
        </p:txBody>
      </p:sp>
      <p:sp>
        <p:nvSpPr>
          <p:cNvPr id="19" name="TextBox 18"/>
          <p:cNvSpPr txBox="1"/>
          <p:nvPr/>
        </p:nvSpPr>
        <p:spPr>
          <a:xfrm>
            <a:off x="9676319" y="2317821"/>
            <a:ext cx="2008029" cy="2677656"/>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Income Restrictions 30%, 50%, 60% &amp; 80% Area Median Income Eligibility</a:t>
            </a:r>
          </a:p>
        </p:txBody>
      </p:sp>
      <p:sp>
        <p:nvSpPr>
          <p:cNvPr id="20" name="TextBox 19"/>
          <p:cNvSpPr txBox="1"/>
          <p:nvPr/>
        </p:nvSpPr>
        <p:spPr>
          <a:xfrm>
            <a:off x="6359382" y="869990"/>
            <a:ext cx="5461143"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Affordable Housing</a:t>
            </a:r>
          </a:p>
        </p:txBody>
      </p:sp>
      <p:pic>
        <p:nvPicPr>
          <p:cNvPr id="14" name="Picture Placeholder 1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788" r="11788"/>
          <a:stretch>
            <a:fillRect/>
          </a:stretch>
        </p:blipFill>
        <p:spPr/>
      </p:pic>
      <p:sp>
        <p:nvSpPr>
          <p:cNvPr id="10" name="Rectangle 9"/>
          <p:cNvSpPr/>
          <p:nvPr/>
        </p:nvSpPr>
        <p:spPr>
          <a:xfrm>
            <a:off x="8500471" y="5450115"/>
            <a:ext cx="2862622" cy="1309261"/>
          </a:xfrm>
          <a:prstGeom prst="rect">
            <a:avLst/>
          </a:prstGeom>
          <a:solidFill>
            <a:schemeClr val="accent1">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581777" y="5611787"/>
            <a:ext cx="2715646" cy="830997"/>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Tenants pay 30% of Income as rent</a:t>
            </a:r>
          </a:p>
        </p:txBody>
      </p:sp>
    </p:spTree>
    <p:extLst>
      <p:ext uri="{BB962C8B-B14F-4D97-AF65-F5344CB8AC3E}">
        <p14:creationId xmlns:p14="http://schemas.microsoft.com/office/powerpoint/2010/main" val="1730127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FD75D7-15F0-4040-81B6-58357B7BAF67}"/>
              </a:ext>
            </a:extLst>
          </p:cNvPr>
          <p:cNvSpPr>
            <a:spLocks noGrp="1"/>
          </p:cNvSpPr>
          <p:nvPr>
            <p:ph sz="half" idx="1"/>
          </p:nvPr>
        </p:nvSpPr>
        <p:spPr>
          <a:xfrm>
            <a:off x="223025" y="2000366"/>
            <a:ext cx="5084956" cy="4538546"/>
          </a:xfrm>
          <a:ln w="38100">
            <a:solidFill>
              <a:schemeClr val="accent1">
                <a:lumMod val="75000"/>
              </a:schemeClr>
            </a:solidFill>
          </a:ln>
        </p:spPr>
        <p:txBody>
          <a:bodyPr>
            <a:normAutofit fontScale="92500" lnSpcReduction="20000"/>
          </a:bodyPr>
          <a:lstStyle/>
          <a:p>
            <a:pPr marL="0" indent="0">
              <a:buNone/>
            </a:pPr>
            <a:endParaRPr lang="en-US" dirty="0"/>
          </a:p>
          <a:p>
            <a:r>
              <a:rPr lang="en-US" dirty="0"/>
              <a:t>3 Phases – 84 units</a:t>
            </a:r>
          </a:p>
          <a:p>
            <a:pPr lvl="1"/>
            <a:r>
              <a:rPr lang="en-US" dirty="0"/>
              <a:t>34 units Phase I - Completed</a:t>
            </a:r>
          </a:p>
          <a:p>
            <a:pPr lvl="1"/>
            <a:r>
              <a:rPr lang="en-US" dirty="0"/>
              <a:t>36 units Phase II – Completed</a:t>
            </a:r>
          </a:p>
          <a:p>
            <a:pPr lvl="1"/>
            <a:r>
              <a:rPr lang="en-US" dirty="0"/>
              <a:t>14 units Phase III – Design Phase</a:t>
            </a:r>
          </a:p>
          <a:p>
            <a:pPr lvl="1"/>
            <a:r>
              <a:rPr lang="en-US" dirty="0"/>
              <a:t>All 1 bedroom</a:t>
            </a:r>
          </a:p>
          <a:p>
            <a:r>
              <a:rPr lang="en-US" dirty="0"/>
              <a:t>Mixed Income</a:t>
            </a:r>
          </a:p>
          <a:p>
            <a:pPr lvl="1"/>
            <a:r>
              <a:rPr lang="en-US" dirty="0"/>
              <a:t>30% AMI &amp; reserved for households who are homeless or special needs </a:t>
            </a:r>
          </a:p>
          <a:p>
            <a:pPr lvl="1"/>
            <a:r>
              <a:rPr lang="en-US" dirty="0"/>
              <a:t>50% AMI</a:t>
            </a:r>
          </a:p>
          <a:p>
            <a:pPr lvl="1"/>
            <a:r>
              <a:rPr lang="en-US" dirty="0"/>
              <a:t>60% AMI</a:t>
            </a:r>
          </a:p>
          <a:p>
            <a:r>
              <a:rPr lang="en-US" dirty="0"/>
              <a:t>$27M Total Development Costs</a:t>
            </a:r>
          </a:p>
          <a:p>
            <a:pPr lvl="1"/>
            <a:r>
              <a:rPr lang="en-US" dirty="0"/>
              <a:t>$550,000 City millage capital</a:t>
            </a:r>
          </a:p>
          <a:p>
            <a:pPr lvl="1"/>
            <a:r>
              <a:rPr lang="en-US" dirty="0"/>
              <a:t>$182,000 FY23 services</a:t>
            </a:r>
          </a:p>
        </p:txBody>
      </p:sp>
      <p:pic>
        <p:nvPicPr>
          <p:cNvPr id="7" name="Content Placeholder 6">
            <a:extLst>
              <a:ext uri="{FF2B5EF4-FFF2-40B4-BE49-F238E27FC236}">
                <a16:creationId xmlns:a16="http://schemas.microsoft.com/office/drawing/2014/main" id="{0C3FAC7C-440E-41BF-A3BE-4E5089CB12DC}"/>
              </a:ext>
            </a:extLst>
          </p:cNvPr>
          <p:cNvPicPr>
            <a:picLocks noGrp="1" noChangeAspect="1"/>
          </p:cNvPicPr>
          <p:nvPr>
            <p:ph sz="half" idx="2"/>
          </p:nvPr>
        </p:nvPicPr>
        <p:blipFill>
          <a:blip r:embed="rId3"/>
          <a:stretch>
            <a:fillRect/>
          </a:stretch>
        </p:blipFill>
        <p:spPr>
          <a:xfrm>
            <a:off x="5618918" y="1895707"/>
            <a:ext cx="6573082" cy="4942956"/>
          </a:xfrm>
          <a:prstGeom prst="rect">
            <a:avLst/>
          </a:prstGeom>
        </p:spPr>
      </p:pic>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p:txBody>
          <a:bodyPr/>
          <a:lstStyle/>
          <a:p>
            <a:fld id="{D77E9F74-045A-48FC-B9BF-6200E59ED1BF}" type="slidenum">
              <a:rPr lang="en-US" smtClean="0"/>
              <a:t>50</a:t>
            </a:fld>
            <a:endParaRPr lang="en-US"/>
          </a:p>
        </p:txBody>
      </p:sp>
      <p:sp>
        <p:nvSpPr>
          <p:cNvPr id="8" name="Title 1">
            <a:extLst>
              <a:ext uri="{FF2B5EF4-FFF2-40B4-BE49-F238E27FC236}">
                <a16:creationId xmlns:a16="http://schemas.microsoft.com/office/drawing/2014/main" id="{AA0E50AF-E04D-4A6D-98CF-C9BADCA4D8A7}"/>
              </a:ext>
            </a:extLst>
          </p:cNvPr>
          <p:cNvSpPr txBox="1">
            <a:spLocks/>
          </p:cNvSpPr>
          <p:nvPr/>
        </p:nvSpPr>
        <p:spPr>
          <a:xfrm>
            <a:off x="223025" y="482212"/>
            <a:ext cx="11586116" cy="1067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4A91C2"/>
                </a:solidFill>
                <a:latin typeface="Calibri" panose="020F0502020204030204" pitchFamily="34" charset="0"/>
                <a:ea typeface="+mn-ea"/>
                <a:cs typeface="Calibri" panose="020F0502020204030204" pitchFamily="34" charset="0"/>
              </a:rPr>
              <a:t>Affordable Housing Millage </a:t>
            </a:r>
            <a:br>
              <a:rPr lang="en-US" sz="3200" b="1" dirty="0">
                <a:solidFill>
                  <a:srgbClr val="4A91C2"/>
                </a:solidFill>
                <a:latin typeface="Calibri" panose="020F0502020204030204" pitchFamily="34" charset="0"/>
                <a:ea typeface="+mn-ea"/>
                <a:cs typeface="Calibri" panose="020F0502020204030204" pitchFamily="34" charset="0"/>
              </a:rPr>
            </a:br>
            <a:r>
              <a:rPr lang="en-US" sz="3200" b="1" dirty="0">
                <a:solidFill>
                  <a:srgbClr val="4A91C2"/>
                </a:solidFill>
                <a:latin typeface="Calibri" panose="020F0502020204030204" pitchFamily="34" charset="0"/>
                <a:ea typeface="+mn-ea"/>
                <a:cs typeface="Calibri" panose="020F0502020204030204" pitchFamily="34" charset="0"/>
              </a:rPr>
              <a:t>Avalon Development &amp; Tenant Services Projects</a:t>
            </a:r>
          </a:p>
          <a:p>
            <a:pPr algn="ctr"/>
            <a:r>
              <a:rPr lang="en-US" sz="3200" b="1" dirty="0">
                <a:solidFill>
                  <a:srgbClr val="4A91C2"/>
                </a:solidFill>
                <a:latin typeface="Calibri" panose="020F0502020204030204" pitchFamily="34" charset="0"/>
                <a:ea typeface="+mn-ea"/>
                <a:cs typeface="Calibri" panose="020F0502020204030204" pitchFamily="34" charset="0"/>
              </a:rPr>
              <a:t>Hickory Way</a:t>
            </a:r>
          </a:p>
        </p:txBody>
      </p:sp>
    </p:spTree>
    <p:extLst>
      <p:ext uri="{BB962C8B-B14F-4D97-AF65-F5344CB8AC3E}">
        <p14:creationId xmlns:p14="http://schemas.microsoft.com/office/powerpoint/2010/main" val="167404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FD75D7-15F0-4040-81B6-58357B7BAF67}"/>
              </a:ext>
            </a:extLst>
          </p:cNvPr>
          <p:cNvSpPr>
            <a:spLocks noGrp="1"/>
          </p:cNvSpPr>
          <p:nvPr>
            <p:ph sz="half" idx="1"/>
          </p:nvPr>
        </p:nvSpPr>
        <p:spPr>
          <a:xfrm>
            <a:off x="223025" y="2128266"/>
            <a:ext cx="4902569" cy="3982510"/>
          </a:xfrm>
          <a:ln w="38100">
            <a:solidFill>
              <a:schemeClr val="accent1">
                <a:lumMod val="75000"/>
              </a:schemeClr>
            </a:solidFill>
          </a:ln>
        </p:spPr>
        <p:txBody>
          <a:bodyPr>
            <a:normAutofit fontScale="92500" lnSpcReduction="10000"/>
          </a:bodyPr>
          <a:lstStyle/>
          <a:p>
            <a:pPr marL="0" indent="0">
              <a:buNone/>
            </a:pPr>
            <a:r>
              <a:rPr lang="en-US" sz="3000" b="1" dirty="0">
                <a:solidFill>
                  <a:srgbClr val="002060"/>
                </a:solidFill>
              </a:rPr>
              <a:t>The Grove at Veridian</a:t>
            </a:r>
          </a:p>
          <a:p>
            <a:r>
              <a:rPr lang="en-US" dirty="0"/>
              <a:t>50 affordable apartments</a:t>
            </a:r>
          </a:p>
          <a:p>
            <a:pPr lvl="1"/>
            <a:r>
              <a:rPr lang="en-US" dirty="0"/>
              <a:t>1 to 4 Bedrooms</a:t>
            </a:r>
          </a:p>
          <a:p>
            <a:pPr lvl="1"/>
            <a:r>
              <a:rPr lang="en-US" dirty="0"/>
              <a:t>30 units up to 30% AMI &amp; reserved for households who are homeless or special needs</a:t>
            </a:r>
          </a:p>
          <a:p>
            <a:pPr lvl="1"/>
            <a:r>
              <a:rPr lang="en-US" dirty="0"/>
              <a:t>20 units up to 60% AMI</a:t>
            </a:r>
          </a:p>
          <a:p>
            <a:r>
              <a:rPr lang="en-US" dirty="0"/>
              <a:t>$20.6 Million Total Development Costs</a:t>
            </a:r>
          </a:p>
          <a:p>
            <a:pPr lvl="1"/>
            <a:r>
              <a:rPr lang="en-US" dirty="0"/>
              <a:t>$1.9 million city millage capital</a:t>
            </a:r>
          </a:p>
          <a:p>
            <a:pPr lvl="1"/>
            <a:r>
              <a:rPr lang="en-US" dirty="0"/>
              <a:t>$300,000/year services</a:t>
            </a:r>
          </a:p>
        </p:txBody>
      </p:sp>
      <p:sp>
        <p:nvSpPr>
          <p:cNvPr id="6" name="Slide Number Placeholder 5">
            <a:extLst>
              <a:ext uri="{FF2B5EF4-FFF2-40B4-BE49-F238E27FC236}">
                <a16:creationId xmlns:a16="http://schemas.microsoft.com/office/drawing/2014/main" id="{6A4426E7-4D7C-42B0-B323-2EFE5907EF36}"/>
              </a:ext>
            </a:extLst>
          </p:cNvPr>
          <p:cNvSpPr>
            <a:spLocks noGrp="1"/>
          </p:cNvSpPr>
          <p:nvPr>
            <p:ph type="sldNum" sz="quarter" idx="12"/>
          </p:nvPr>
        </p:nvSpPr>
        <p:spPr/>
        <p:txBody>
          <a:bodyPr/>
          <a:lstStyle/>
          <a:p>
            <a:fld id="{D77E9F74-045A-48FC-B9BF-6200E59ED1BF}" type="slidenum">
              <a:rPr lang="en-US" smtClean="0"/>
              <a:t>51</a:t>
            </a:fld>
            <a:endParaRPr lang="en-US"/>
          </a:p>
        </p:txBody>
      </p:sp>
      <p:pic>
        <p:nvPicPr>
          <p:cNvPr id="2" name="Picture 1">
            <a:extLst>
              <a:ext uri="{FF2B5EF4-FFF2-40B4-BE49-F238E27FC236}">
                <a16:creationId xmlns:a16="http://schemas.microsoft.com/office/drawing/2014/main" id="{BDFA859F-9E7C-40F0-B125-C34B324F90D8}"/>
              </a:ext>
            </a:extLst>
          </p:cNvPr>
          <p:cNvPicPr>
            <a:picLocks noChangeAspect="1"/>
          </p:cNvPicPr>
          <p:nvPr/>
        </p:nvPicPr>
        <p:blipFill>
          <a:blip r:embed="rId3"/>
          <a:stretch>
            <a:fillRect/>
          </a:stretch>
        </p:blipFill>
        <p:spPr>
          <a:xfrm rot="5400000">
            <a:off x="6102398" y="631874"/>
            <a:ext cx="5194823" cy="6984380"/>
          </a:xfrm>
          <a:prstGeom prst="rect">
            <a:avLst/>
          </a:prstGeom>
        </p:spPr>
      </p:pic>
      <p:sp>
        <p:nvSpPr>
          <p:cNvPr id="5" name="Title 1">
            <a:extLst>
              <a:ext uri="{FF2B5EF4-FFF2-40B4-BE49-F238E27FC236}">
                <a16:creationId xmlns:a16="http://schemas.microsoft.com/office/drawing/2014/main" id="{712D77BD-5A59-4BA3-A94B-8FB28EE9B412}"/>
              </a:ext>
            </a:extLst>
          </p:cNvPr>
          <p:cNvSpPr txBox="1">
            <a:spLocks/>
          </p:cNvSpPr>
          <p:nvPr/>
        </p:nvSpPr>
        <p:spPr>
          <a:xfrm>
            <a:off x="223025" y="136524"/>
            <a:ext cx="11586116" cy="174616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b="1" dirty="0">
                <a:solidFill>
                  <a:srgbClr val="4A91C2"/>
                </a:solidFill>
                <a:latin typeface="PT Sans" panose="020B0503020203020204" pitchFamily="34" charset="0"/>
                <a:ea typeface="+mn-ea"/>
                <a:cs typeface="+mn-cs"/>
              </a:rPr>
            </a:br>
            <a:r>
              <a:rPr lang="en-US" b="1" dirty="0">
                <a:solidFill>
                  <a:srgbClr val="4A91C2"/>
                </a:solidFill>
                <a:latin typeface="PT Sans" panose="020B0503020203020204" pitchFamily="34" charset="0"/>
                <a:ea typeface="+mn-ea"/>
                <a:cs typeface="+mn-cs"/>
              </a:rPr>
              <a:t>Avalon Project</a:t>
            </a:r>
            <a:br>
              <a:rPr lang="en-US" b="1" dirty="0">
                <a:solidFill>
                  <a:srgbClr val="4A91C2"/>
                </a:solidFill>
                <a:latin typeface="PT Sans" panose="020B0503020203020204" pitchFamily="34" charset="0"/>
                <a:ea typeface="+mn-ea"/>
                <a:cs typeface="+mn-cs"/>
              </a:rPr>
            </a:br>
            <a:endParaRPr lang="en-US" b="1" dirty="0">
              <a:solidFill>
                <a:srgbClr val="4A91C2"/>
              </a:solidFill>
              <a:latin typeface="PT Sans" panose="020B0503020203020204" pitchFamily="34" charset="0"/>
              <a:ea typeface="+mn-ea"/>
              <a:cs typeface="+mn-cs"/>
            </a:endParaRPr>
          </a:p>
        </p:txBody>
      </p:sp>
    </p:spTree>
    <p:extLst>
      <p:ext uri="{BB962C8B-B14F-4D97-AF65-F5344CB8AC3E}">
        <p14:creationId xmlns:p14="http://schemas.microsoft.com/office/powerpoint/2010/main" val="3570161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0A4DD-7B5A-4D73-B132-D404F58F4D21}"/>
              </a:ext>
            </a:extLst>
          </p:cNvPr>
          <p:cNvPicPr>
            <a:picLocks noChangeAspect="1"/>
          </p:cNvPicPr>
          <p:nvPr/>
        </p:nvPicPr>
        <p:blipFill>
          <a:blip r:embed="rId2"/>
          <a:stretch>
            <a:fillRect/>
          </a:stretch>
        </p:blipFill>
        <p:spPr>
          <a:xfrm>
            <a:off x="-1" y="0"/>
            <a:ext cx="12089423" cy="6858000"/>
          </a:xfrm>
          <a:prstGeom prst="rect">
            <a:avLst/>
          </a:prstGeom>
        </p:spPr>
      </p:pic>
    </p:spTree>
    <p:extLst>
      <p:ext uri="{BB962C8B-B14F-4D97-AF65-F5344CB8AC3E}">
        <p14:creationId xmlns:p14="http://schemas.microsoft.com/office/powerpoint/2010/main" val="3915174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chemeClr val="accent1">
                    <a:lumMod val="75000"/>
                  </a:schemeClr>
                </a:solidFill>
                <a:latin typeface="PT Sans" panose="020B0503020203020204"/>
              </a:rPr>
              <a:t> Cross section of participants</a:t>
            </a:r>
          </a:p>
        </p:txBody>
      </p:sp>
      <p:sp>
        <p:nvSpPr>
          <p:cNvPr id="4" name="Content Placeholder 3"/>
          <p:cNvSpPr>
            <a:spLocks noGrp="1"/>
          </p:cNvSpPr>
          <p:nvPr>
            <p:ph sz="half" idx="1"/>
          </p:nvPr>
        </p:nvSpPr>
        <p:spPr/>
        <p:txBody>
          <a:bodyPr/>
          <a:lstStyle/>
          <a:p>
            <a:r>
              <a:rPr lang="en-US" dirty="0"/>
              <a:t>Stakeholder meetings</a:t>
            </a:r>
          </a:p>
          <a:p>
            <a:r>
              <a:rPr lang="en-US" dirty="0"/>
              <a:t>Workshops</a:t>
            </a:r>
          </a:p>
          <a:p>
            <a:r>
              <a:rPr lang="en-US" dirty="0"/>
              <a:t>Website</a:t>
            </a:r>
          </a:p>
          <a:p>
            <a:r>
              <a:rPr lang="en-US" dirty="0"/>
              <a:t>On-line survey</a:t>
            </a:r>
          </a:p>
          <a:p>
            <a:r>
              <a:rPr lang="en-US" dirty="0"/>
              <a:t>Public meetings</a:t>
            </a:r>
          </a:p>
          <a:p>
            <a:r>
              <a:rPr lang="en-US" dirty="0"/>
              <a:t>Direct mailings</a:t>
            </a:r>
          </a:p>
          <a:p>
            <a:r>
              <a:rPr lang="en-US" dirty="0"/>
              <a:t>Social media</a:t>
            </a:r>
          </a:p>
        </p:txBody>
      </p:sp>
      <p:sp>
        <p:nvSpPr>
          <p:cNvPr id="5" name="Content Placeholder 4"/>
          <p:cNvSpPr>
            <a:spLocks noGrp="1"/>
          </p:cNvSpPr>
          <p:nvPr>
            <p:ph sz="half" idx="2"/>
          </p:nvPr>
        </p:nvSpPr>
        <p:spPr/>
        <p:txBody>
          <a:bodyPr/>
          <a:lstStyle/>
          <a:p>
            <a:r>
              <a:rPr lang="en-US" dirty="0"/>
              <a:t>Range of Ages</a:t>
            </a:r>
          </a:p>
          <a:p>
            <a:r>
              <a:rPr lang="en-US" dirty="0"/>
              <a:t>Range of Incomes </a:t>
            </a:r>
          </a:p>
          <a:p>
            <a:r>
              <a:rPr lang="en-US" dirty="0"/>
              <a:t>85% Ann Arbor residents</a:t>
            </a:r>
          </a:p>
          <a:p>
            <a:r>
              <a:rPr lang="en-US" dirty="0"/>
              <a:t>All 5 wards represented</a:t>
            </a:r>
          </a:p>
          <a:p>
            <a:r>
              <a:rPr lang="en-US" dirty="0"/>
              <a:t>90% self-reported moderate to good understanding of affordable housing</a:t>
            </a:r>
          </a:p>
          <a:p>
            <a:r>
              <a:rPr lang="en-US" dirty="0"/>
              <a:t>Except over-represented white race &amp; homeowners</a:t>
            </a:r>
          </a:p>
          <a:p>
            <a:pPr marL="0" indent="0">
              <a:buNone/>
            </a:pPr>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2010480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1051560" y="586822"/>
            <a:ext cx="3657600" cy="1645920"/>
          </a:xfrm>
        </p:spPr>
        <p:txBody>
          <a:bodyPr vert="horz" lIns="91440" tIns="45720" rIns="91440" bIns="45720" rtlCol="0" anchor="ctr">
            <a:normAutofit/>
          </a:bodyPr>
          <a:lstStyle/>
          <a:p>
            <a:r>
              <a:rPr lang="en-US" b="1" dirty="0">
                <a:solidFill>
                  <a:srgbClr val="4A91C2"/>
                </a:solidFill>
                <a:latin typeface="Calibri" panose="020F0502020204030204" pitchFamily="34" charset="0"/>
                <a:ea typeface="+mn-ea"/>
                <a:cs typeface="Calibri" panose="020F0502020204030204" pitchFamily="34" charset="0"/>
              </a:rPr>
              <a:t>AAHC Projects</a:t>
            </a:r>
          </a:p>
        </p:txBody>
      </p:sp>
      <p:pic>
        <p:nvPicPr>
          <p:cNvPr id="9" name="Picture 10" descr="Image result for y lot ann arbor">
            <a:extLst>
              <a:ext uri="{FF2B5EF4-FFF2-40B4-BE49-F238E27FC236}">
                <a16:creationId xmlns:a16="http://schemas.microsoft.com/office/drawing/2014/main" id="{044138B5-92AF-4790-83BB-DE2A820CC6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6" r="28171"/>
          <a:stretch/>
        </p:blipFill>
        <p:spPr bwMode="auto">
          <a:xfrm>
            <a:off x="5757819" y="2422043"/>
            <a:ext cx="6192644" cy="440378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9835A3E-7991-4FF8-BC57-0C6F16A6DB6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AAHC</a:t>
            </a:r>
          </a:p>
        </p:txBody>
      </p:sp>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a:xfrm>
            <a:off x="8610600" y="6356350"/>
            <a:ext cx="2746248" cy="365125"/>
          </a:xfrm>
        </p:spPr>
        <p:txBody>
          <a:bodyPr vert="horz" lIns="91440" tIns="45720" rIns="91440" bIns="45720" rtlCol="0" anchor="ctr">
            <a:normAutofit/>
          </a:bodyPr>
          <a:lstStyle/>
          <a:p>
            <a:pPr>
              <a:spcAft>
                <a:spcPts val="600"/>
              </a:spcAft>
            </a:pPr>
            <a:fld id="{D77E9F74-045A-48FC-B9BF-6200E59ED1BF}" type="slidenum">
              <a:rPr lang="en-US">
                <a:solidFill>
                  <a:schemeClr val="tx1">
                    <a:lumMod val="50000"/>
                    <a:lumOff val="50000"/>
                  </a:schemeClr>
                </a:solidFill>
              </a:rPr>
              <a:pPr>
                <a:spcAft>
                  <a:spcPts val="600"/>
                </a:spcAft>
              </a:pPr>
              <a:t>54</a:t>
            </a:fld>
            <a:endParaRPr lang="en-US">
              <a:solidFill>
                <a:schemeClr val="tx1">
                  <a:lumMod val="50000"/>
                  <a:lumOff val="50000"/>
                </a:schemeClr>
              </a:solidFill>
            </a:endParaRPr>
          </a:p>
        </p:txBody>
      </p:sp>
      <p:sp>
        <p:nvSpPr>
          <p:cNvPr id="12" name="Content Placeholder 3">
            <a:extLst>
              <a:ext uri="{FF2B5EF4-FFF2-40B4-BE49-F238E27FC236}">
                <a16:creationId xmlns:a16="http://schemas.microsoft.com/office/drawing/2014/main" id="{EDEAF499-B56F-4115-9497-4414D8B67536}"/>
              </a:ext>
            </a:extLst>
          </p:cNvPr>
          <p:cNvSpPr txBox="1">
            <a:spLocks/>
          </p:cNvSpPr>
          <p:nvPr/>
        </p:nvSpPr>
        <p:spPr>
          <a:xfrm>
            <a:off x="5486000" y="463571"/>
            <a:ext cx="6249199" cy="17759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002060"/>
                </a:solidFill>
              </a:rPr>
              <a:t>350 S 5</a:t>
            </a:r>
            <a:r>
              <a:rPr lang="en-US" sz="3200" b="1" baseline="30000" dirty="0">
                <a:solidFill>
                  <a:srgbClr val="002060"/>
                </a:solidFill>
              </a:rPr>
              <a:t>th</a:t>
            </a:r>
            <a:r>
              <a:rPr lang="en-US" sz="3200" b="1" dirty="0">
                <a:solidFill>
                  <a:srgbClr val="002060"/>
                </a:solidFill>
              </a:rPr>
              <a:t> </a:t>
            </a:r>
            <a:endParaRPr lang="en-US" sz="1800" b="1" dirty="0">
              <a:solidFill>
                <a:srgbClr val="002060"/>
              </a:solidFill>
            </a:endParaRPr>
          </a:p>
          <a:p>
            <a:pPr marL="0" indent="0">
              <a:buFont typeface="Arial" panose="020B0604020202020204" pitchFamily="34" charset="0"/>
              <a:buNone/>
            </a:pPr>
            <a:r>
              <a:rPr lang="en-US" sz="1800" dirty="0">
                <a:solidFill>
                  <a:srgbClr val="002060"/>
                </a:solidFill>
              </a:rPr>
              <a:t>4.4.2022: City Council approved PUD &amp; Supplemental Regs</a:t>
            </a:r>
          </a:p>
          <a:p>
            <a:pPr marL="0" indent="0">
              <a:buFont typeface="Arial" panose="020B0604020202020204" pitchFamily="34" charset="0"/>
              <a:buNone/>
            </a:pPr>
            <a:r>
              <a:rPr lang="en-US" sz="1800" dirty="0">
                <a:solidFill>
                  <a:srgbClr val="002060"/>
                </a:solidFill>
              </a:rPr>
              <a:t>Next Step: Site Plan Approval then RFP for Development Partner</a:t>
            </a:r>
          </a:p>
        </p:txBody>
      </p:sp>
      <p:sp>
        <p:nvSpPr>
          <p:cNvPr id="14" name="Content Placeholder 3">
            <a:extLst>
              <a:ext uri="{FF2B5EF4-FFF2-40B4-BE49-F238E27FC236}">
                <a16:creationId xmlns:a16="http://schemas.microsoft.com/office/drawing/2014/main" id="{38E81AA7-5D4B-4F68-AA68-0E0C7DAE6BEE}"/>
              </a:ext>
            </a:extLst>
          </p:cNvPr>
          <p:cNvSpPr txBox="1">
            <a:spLocks/>
          </p:cNvSpPr>
          <p:nvPr/>
        </p:nvSpPr>
        <p:spPr>
          <a:xfrm>
            <a:off x="426071" y="2266760"/>
            <a:ext cx="4908577" cy="4004418"/>
          </a:xfrm>
          <a:prstGeom prst="rect">
            <a:avLst/>
          </a:prstGeom>
          <a:ln w="38100">
            <a:solidFill>
              <a:schemeClr val="accent1">
                <a:lumMod val="75000"/>
              </a:schemeClr>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2 Phases/Towers</a:t>
            </a:r>
          </a:p>
          <a:p>
            <a:pPr lvl="1"/>
            <a:r>
              <a:rPr lang="en-US" dirty="0"/>
              <a:t>~95 units, West, 17 stories</a:t>
            </a:r>
          </a:p>
          <a:p>
            <a:pPr lvl="1"/>
            <a:r>
              <a:rPr lang="en-US" dirty="0"/>
              <a:t>~201 units, East, 18 stories</a:t>
            </a:r>
          </a:p>
          <a:p>
            <a:r>
              <a:rPr lang="en-US" dirty="0"/>
              <a:t>1Bdr &amp; 2Bdr</a:t>
            </a:r>
          </a:p>
          <a:p>
            <a:r>
              <a:rPr lang="en-US" dirty="0"/>
              <a:t>Mixed Income</a:t>
            </a:r>
          </a:p>
          <a:p>
            <a:pPr lvl="1"/>
            <a:r>
              <a:rPr lang="en-US" dirty="0"/>
              <a:t>Minimum of 100 units and minimum of 40% of total residential units affordable up to 60% AMI</a:t>
            </a:r>
          </a:p>
          <a:p>
            <a:pPr lvl="1"/>
            <a:r>
              <a:rPr lang="en-US" dirty="0"/>
              <a:t>Set-aside for 30% AMI households who are homeless and/or special needs </a:t>
            </a:r>
          </a:p>
          <a:p>
            <a:r>
              <a:rPr lang="en-US" dirty="0"/>
              <a:t>Fully electric (except back-up generator)</a:t>
            </a:r>
          </a:p>
          <a:p>
            <a:r>
              <a:rPr lang="en-US" dirty="0"/>
              <a:t>Will meet NetZero 2030 goals</a:t>
            </a:r>
          </a:p>
          <a:p>
            <a:endParaRPr lang="en-US" dirty="0"/>
          </a:p>
        </p:txBody>
      </p:sp>
    </p:spTree>
    <p:extLst>
      <p:ext uri="{BB962C8B-B14F-4D97-AF65-F5344CB8AC3E}">
        <p14:creationId xmlns:p14="http://schemas.microsoft.com/office/powerpoint/2010/main" val="3336473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34D7F-2468-4050-873A-B6BD2F70C233}"/>
              </a:ext>
            </a:extLst>
          </p:cNvPr>
          <p:cNvPicPr>
            <a:picLocks noChangeAspect="1"/>
          </p:cNvPicPr>
          <p:nvPr/>
        </p:nvPicPr>
        <p:blipFill>
          <a:blip r:embed="rId2"/>
          <a:stretch>
            <a:fillRect/>
          </a:stretch>
        </p:blipFill>
        <p:spPr>
          <a:xfrm>
            <a:off x="679939" y="0"/>
            <a:ext cx="10605154" cy="6858000"/>
          </a:xfrm>
          <a:prstGeom prst="rect">
            <a:avLst/>
          </a:prstGeom>
        </p:spPr>
      </p:pic>
    </p:spTree>
    <p:extLst>
      <p:ext uri="{BB962C8B-B14F-4D97-AF65-F5344CB8AC3E}">
        <p14:creationId xmlns:p14="http://schemas.microsoft.com/office/powerpoint/2010/main" val="519826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E9829-18B0-4EC7-8323-E5E5C89998F2}"/>
              </a:ext>
            </a:extLst>
          </p:cNvPr>
          <p:cNvPicPr>
            <a:picLocks noChangeAspect="1"/>
          </p:cNvPicPr>
          <p:nvPr/>
        </p:nvPicPr>
        <p:blipFill>
          <a:blip r:embed="rId2"/>
          <a:stretch>
            <a:fillRect/>
          </a:stretch>
        </p:blipFill>
        <p:spPr>
          <a:xfrm>
            <a:off x="726831" y="26399"/>
            <a:ext cx="10779995" cy="6831601"/>
          </a:xfrm>
          <a:prstGeom prst="rect">
            <a:avLst/>
          </a:prstGeom>
        </p:spPr>
      </p:pic>
    </p:spTree>
    <p:extLst>
      <p:ext uri="{BB962C8B-B14F-4D97-AF65-F5344CB8AC3E}">
        <p14:creationId xmlns:p14="http://schemas.microsoft.com/office/powerpoint/2010/main" val="2655863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C83CD-75DD-4B7E-8CD0-9CA9D2D99982}"/>
              </a:ext>
            </a:extLst>
          </p:cNvPr>
          <p:cNvPicPr>
            <a:picLocks noChangeAspect="1"/>
          </p:cNvPicPr>
          <p:nvPr/>
        </p:nvPicPr>
        <p:blipFill>
          <a:blip r:embed="rId2"/>
          <a:stretch>
            <a:fillRect/>
          </a:stretch>
        </p:blipFill>
        <p:spPr>
          <a:xfrm>
            <a:off x="386630" y="0"/>
            <a:ext cx="11418739" cy="6858000"/>
          </a:xfrm>
          <a:prstGeom prst="rect">
            <a:avLst/>
          </a:prstGeom>
        </p:spPr>
      </p:pic>
    </p:spTree>
    <p:extLst>
      <p:ext uri="{BB962C8B-B14F-4D97-AF65-F5344CB8AC3E}">
        <p14:creationId xmlns:p14="http://schemas.microsoft.com/office/powerpoint/2010/main" val="1718703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DF309-A911-49E4-986A-5CAE4F08CADF}"/>
              </a:ext>
            </a:extLst>
          </p:cNvPr>
          <p:cNvPicPr>
            <a:picLocks noChangeAspect="1"/>
          </p:cNvPicPr>
          <p:nvPr/>
        </p:nvPicPr>
        <p:blipFill>
          <a:blip r:embed="rId2"/>
          <a:stretch>
            <a:fillRect/>
          </a:stretch>
        </p:blipFill>
        <p:spPr>
          <a:xfrm>
            <a:off x="293077" y="0"/>
            <a:ext cx="11334634" cy="6858000"/>
          </a:xfrm>
          <a:prstGeom prst="rect">
            <a:avLst/>
          </a:prstGeom>
        </p:spPr>
      </p:pic>
    </p:spTree>
    <p:extLst>
      <p:ext uri="{BB962C8B-B14F-4D97-AF65-F5344CB8AC3E}">
        <p14:creationId xmlns:p14="http://schemas.microsoft.com/office/powerpoint/2010/main" val="3234257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90E1D-BB2D-4534-A195-8EB394649BD2}"/>
              </a:ext>
            </a:extLst>
          </p:cNvPr>
          <p:cNvPicPr>
            <a:picLocks noChangeAspect="1"/>
          </p:cNvPicPr>
          <p:nvPr/>
        </p:nvPicPr>
        <p:blipFill>
          <a:blip r:embed="rId2"/>
          <a:stretch>
            <a:fillRect/>
          </a:stretch>
        </p:blipFill>
        <p:spPr>
          <a:xfrm>
            <a:off x="403439" y="0"/>
            <a:ext cx="11385122" cy="6858000"/>
          </a:xfrm>
          <a:prstGeom prst="rect">
            <a:avLst/>
          </a:prstGeom>
        </p:spPr>
      </p:pic>
    </p:spTree>
    <p:extLst>
      <p:ext uri="{BB962C8B-B14F-4D97-AF65-F5344CB8AC3E}">
        <p14:creationId xmlns:p14="http://schemas.microsoft.com/office/powerpoint/2010/main" val="2124044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p:cNvGraphicFramePr>
            <a:graphicFrameLocks/>
          </p:cNvGraphicFramePr>
          <p:nvPr/>
        </p:nvGraphicFramePr>
        <p:xfrm>
          <a:off x="7492134" y="2646152"/>
          <a:ext cx="4160838"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381628" y="299864"/>
            <a:ext cx="5461143" cy="1446550"/>
          </a:xfrm>
          <a:prstGeom prst="rect">
            <a:avLst/>
          </a:prstGeom>
          <a:noFill/>
        </p:spPr>
        <p:txBody>
          <a:bodyPr wrap="square" rtlCol="0">
            <a:spAutoFit/>
          </a:bodyPr>
          <a:lstStyle/>
          <a:p>
            <a:r>
              <a:rPr lang="en-US" sz="4400" b="1" dirty="0">
                <a:solidFill>
                  <a:srgbClr val="4A91C2"/>
                </a:solidFill>
                <a:latin typeface="PT Sans" panose="020B0503020203020204" pitchFamily="34" charset="0"/>
              </a:rPr>
              <a:t>AAHC </a:t>
            </a:r>
            <a:r>
              <a:rPr lang="en-US" sz="4000" b="1" dirty="0">
                <a:solidFill>
                  <a:srgbClr val="4A91C2"/>
                </a:solidFill>
                <a:latin typeface="PT Sans" panose="020B0503020203020204" pitchFamily="34" charset="0"/>
              </a:rPr>
              <a:t>Resident</a:t>
            </a:r>
            <a:r>
              <a:rPr lang="en-US" sz="4400" b="1" dirty="0">
                <a:solidFill>
                  <a:srgbClr val="4A91C2"/>
                </a:solidFill>
                <a:latin typeface="PT Sans" panose="020B0503020203020204" pitchFamily="34" charset="0"/>
              </a:rPr>
              <a:t> Income</a:t>
            </a:r>
          </a:p>
        </p:txBody>
      </p:sp>
      <p:pic>
        <p:nvPicPr>
          <p:cNvPr id="12" name="Picture 11">
            <a:extLst>
              <a:ext uri="{FF2B5EF4-FFF2-40B4-BE49-F238E27FC236}">
                <a16:creationId xmlns:a16="http://schemas.microsoft.com/office/drawing/2014/main" id="{EBA23949-51C3-470B-A6AC-FE3FE5BA35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18" t="1928" r="16646" b="194"/>
          <a:stretch/>
        </p:blipFill>
        <p:spPr>
          <a:xfrm>
            <a:off x="0" y="0"/>
            <a:ext cx="7075389" cy="6871601"/>
          </a:xfrm>
          <a:prstGeom prst="rect">
            <a:avLst/>
          </a:prstGeom>
        </p:spPr>
      </p:pic>
      <p:graphicFrame>
        <p:nvGraphicFramePr>
          <p:cNvPr id="5" name="Chart 4">
            <a:extLst>
              <a:ext uri="{FF2B5EF4-FFF2-40B4-BE49-F238E27FC236}">
                <a16:creationId xmlns:a16="http://schemas.microsoft.com/office/drawing/2014/main" id="{4E2F8F95-4897-487A-BAC1-D9DD5CB0EF4F}"/>
              </a:ext>
            </a:extLst>
          </p:cNvPr>
          <p:cNvGraphicFramePr>
            <a:graphicFrameLocks/>
          </p:cNvGraphicFramePr>
          <p:nvPr/>
        </p:nvGraphicFramePr>
        <p:xfrm>
          <a:off x="7014336" y="1393371"/>
          <a:ext cx="5700178" cy="54646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5872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835A3E-7991-4FF8-BC57-0C6F16A6DB65}"/>
              </a:ext>
            </a:extLst>
          </p:cNvPr>
          <p:cNvSpPr>
            <a:spLocks noGrp="1"/>
          </p:cNvSpPr>
          <p:nvPr>
            <p:ph type="ftr" sz="quarter" idx="11"/>
          </p:nvPr>
        </p:nvSpPr>
        <p:spPr/>
        <p:txBody>
          <a:bodyPr/>
          <a:lstStyle/>
          <a:p>
            <a:r>
              <a:rPr lang="en-US" dirty="0"/>
              <a:t>AAHC</a:t>
            </a:r>
          </a:p>
        </p:txBody>
      </p:sp>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p:txBody>
          <a:bodyPr/>
          <a:lstStyle/>
          <a:p>
            <a:fld id="{D77E9F74-045A-48FC-B9BF-6200E59ED1BF}" type="slidenum">
              <a:rPr lang="en-US" smtClean="0"/>
              <a:t>60</a:t>
            </a:fld>
            <a:endParaRPr lang="en-US" dirty="0"/>
          </a:p>
        </p:txBody>
      </p:sp>
      <p:sp>
        <p:nvSpPr>
          <p:cNvPr id="4" name="Content Placeholder 3">
            <a:extLst>
              <a:ext uri="{FF2B5EF4-FFF2-40B4-BE49-F238E27FC236}">
                <a16:creationId xmlns:a16="http://schemas.microsoft.com/office/drawing/2014/main" id="{B0FD75D7-15F0-4040-81B6-58357B7BAF67}"/>
              </a:ext>
            </a:extLst>
          </p:cNvPr>
          <p:cNvSpPr>
            <a:spLocks noGrp="1"/>
          </p:cNvSpPr>
          <p:nvPr>
            <p:ph sz="half" idx="1"/>
          </p:nvPr>
        </p:nvSpPr>
        <p:spPr>
          <a:xfrm>
            <a:off x="506206" y="1115966"/>
            <a:ext cx="3186000" cy="4358711"/>
          </a:xfrm>
          <a:ln w="38100">
            <a:solidFill>
              <a:schemeClr val="accent1">
                <a:lumMod val="75000"/>
              </a:schemeClr>
            </a:solidFill>
          </a:ln>
        </p:spPr>
        <p:txBody>
          <a:bodyPr>
            <a:normAutofit fontScale="70000" lnSpcReduction="20000"/>
          </a:bodyPr>
          <a:lstStyle/>
          <a:p>
            <a:endParaRPr lang="en-US" sz="2400" dirty="0"/>
          </a:p>
          <a:p>
            <a:r>
              <a:rPr lang="en-US" sz="2400" dirty="0"/>
              <a:t>63 units</a:t>
            </a:r>
          </a:p>
          <a:p>
            <a:pPr lvl="1"/>
            <a:r>
              <a:rPr lang="en-US" sz="2000" dirty="0"/>
              <a:t>62 1-bedroom</a:t>
            </a:r>
          </a:p>
          <a:p>
            <a:pPr lvl="1"/>
            <a:r>
              <a:rPr lang="en-US" sz="2000" dirty="0"/>
              <a:t>1 2-bedroom</a:t>
            </a:r>
          </a:p>
          <a:p>
            <a:r>
              <a:rPr lang="en-US" sz="2400" dirty="0"/>
              <a:t>6 stories</a:t>
            </a:r>
          </a:p>
          <a:p>
            <a:r>
              <a:rPr lang="en-US" sz="2400" dirty="0"/>
              <a:t>100% Affordable</a:t>
            </a:r>
          </a:p>
          <a:p>
            <a:r>
              <a:rPr lang="en-US" sz="2400" dirty="0"/>
              <a:t>up to 60% AMI</a:t>
            </a:r>
          </a:p>
          <a:p>
            <a:r>
              <a:rPr lang="en-US" sz="2400" dirty="0"/>
              <a:t>Supportive Housing and people in the arts</a:t>
            </a:r>
          </a:p>
          <a:p>
            <a:r>
              <a:rPr lang="en-US" sz="2400" dirty="0"/>
              <a:t>Preserve as much parking as possible</a:t>
            </a:r>
          </a:p>
          <a:p>
            <a:pPr lvl="1"/>
            <a:r>
              <a:rPr lang="en-US" sz="2000" dirty="0"/>
              <a:t>14 public spaces</a:t>
            </a:r>
          </a:p>
          <a:p>
            <a:pPr lvl="1"/>
            <a:r>
              <a:rPr lang="en-US" sz="2000" dirty="0"/>
              <a:t>2 EV tenant shared vehicles</a:t>
            </a:r>
          </a:p>
          <a:p>
            <a:r>
              <a:rPr lang="en-US" sz="2400" dirty="0"/>
              <a:t>1</a:t>
            </a:r>
            <a:r>
              <a:rPr lang="en-US" sz="2400" baseline="30000" dirty="0"/>
              <a:t>st</a:t>
            </a:r>
            <a:r>
              <a:rPr lang="en-US" sz="2400" dirty="0"/>
              <a:t> floor BIPOC Cultural, Community and/or Maker’s Space (business support)</a:t>
            </a:r>
          </a:p>
        </p:txBody>
      </p:sp>
      <p:sp>
        <p:nvSpPr>
          <p:cNvPr id="10" name="Rectangle 9">
            <a:extLst>
              <a:ext uri="{FF2B5EF4-FFF2-40B4-BE49-F238E27FC236}">
                <a16:creationId xmlns:a16="http://schemas.microsoft.com/office/drawing/2014/main" id="{5F7F4F1D-1F54-4582-8275-6A8EA9FB0D51}"/>
              </a:ext>
            </a:extLst>
          </p:cNvPr>
          <p:cNvSpPr/>
          <p:nvPr/>
        </p:nvSpPr>
        <p:spPr>
          <a:xfrm>
            <a:off x="506206" y="439282"/>
            <a:ext cx="3186000" cy="646331"/>
          </a:xfrm>
          <a:prstGeom prst="rect">
            <a:avLst/>
          </a:prstGeom>
        </p:spPr>
        <p:txBody>
          <a:bodyPr wrap="none">
            <a:spAutoFit/>
          </a:bodyPr>
          <a:lstStyle/>
          <a:p>
            <a:r>
              <a:rPr lang="en-US" sz="3600" b="1" dirty="0">
                <a:solidFill>
                  <a:srgbClr val="4A91C2"/>
                </a:solidFill>
                <a:latin typeface="Calibri" panose="020F0502020204030204" pitchFamily="34" charset="0"/>
                <a:cs typeface="Calibri" panose="020F0502020204030204" pitchFamily="34" charset="0"/>
              </a:rPr>
              <a:t>121 E Catherine</a:t>
            </a:r>
          </a:p>
        </p:txBody>
      </p:sp>
      <p:pic>
        <p:nvPicPr>
          <p:cNvPr id="2" name="Picture 1">
            <a:extLst>
              <a:ext uri="{FF2B5EF4-FFF2-40B4-BE49-F238E27FC236}">
                <a16:creationId xmlns:a16="http://schemas.microsoft.com/office/drawing/2014/main" id="{5E2D7924-FFA9-4C1D-B250-B5B96D7F7715}"/>
              </a:ext>
            </a:extLst>
          </p:cNvPr>
          <p:cNvPicPr>
            <a:picLocks noChangeAspect="1"/>
          </p:cNvPicPr>
          <p:nvPr/>
        </p:nvPicPr>
        <p:blipFill>
          <a:blip r:embed="rId3"/>
          <a:stretch>
            <a:fillRect/>
          </a:stretch>
        </p:blipFill>
        <p:spPr>
          <a:xfrm>
            <a:off x="4430109" y="284998"/>
            <a:ext cx="7255685" cy="6253914"/>
          </a:xfrm>
          <a:prstGeom prst="rect">
            <a:avLst/>
          </a:prstGeom>
        </p:spPr>
      </p:pic>
    </p:spTree>
    <p:extLst>
      <p:ext uri="{BB962C8B-B14F-4D97-AF65-F5344CB8AC3E}">
        <p14:creationId xmlns:p14="http://schemas.microsoft.com/office/powerpoint/2010/main" val="1815916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02A155-D96C-495A-A40A-81926F082FF3}"/>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E8B4F630-7FFF-44B8-94B1-777503E2A834}"/>
              </a:ext>
            </a:extLst>
          </p:cNvPr>
          <p:cNvSpPr>
            <a:spLocks noGrp="1"/>
          </p:cNvSpPr>
          <p:nvPr>
            <p:ph type="sldNum" sz="quarter" idx="12"/>
          </p:nvPr>
        </p:nvSpPr>
        <p:spPr/>
        <p:txBody>
          <a:bodyPr/>
          <a:lstStyle/>
          <a:p>
            <a:fld id="{D77E9F74-045A-48FC-B9BF-6200E59ED1BF}" type="slidenum">
              <a:rPr lang="en-US" smtClean="0"/>
              <a:t>61</a:t>
            </a:fld>
            <a:endParaRPr lang="en-US"/>
          </a:p>
        </p:txBody>
      </p:sp>
      <p:pic>
        <p:nvPicPr>
          <p:cNvPr id="6" name="Picture 5">
            <a:extLst>
              <a:ext uri="{FF2B5EF4-FFF2-40B4-BE49-F238E27FC236}">
                <a16:creationId xmlns:a16="http://schemas.microsoft.com/office/drawing/2014/main" id="{96D01A92-95DA-D182-2614-32C119926037}"/>
              </a:ext>
            </a:extLst>
          </p:cNvPr>
          <p:cNvPicPr>
            <a:picLocks noChangeAspect="1"/>
          </p:cNvPicPr>
          <p:nvPr/>
        </p:nvPicPr>
        <p:blipFill>
          <a:blip r:embed="rId2"/>
          <a:stretch>
            <a:fillRect/>
          </a:stretch>
        </p:blipFill>
        <p:spPr>
          <a:xfrm>
            <a:off x="521996" y="648711"/>
            <a:ext cx="4740051" cy="5075360"/>
          </a:xfrm>
          <a:prstGeom prst="rect">
            <a:avLst/>
          </a:prstGeom>
        </p:spPr>
      </p:pic>
      <p:pic>
        <p:nvPicPr>
          <p:cNvPr id="8" name="Picture 7">
            <a:extLst>
              <a:ext uri="{FF2B5EF4-FFF2-40B4-BE49-F238E27FC236}">
                <a16:creationId xmlns:a16="http://schemas.microsoft.com/office/drawing/2014/main" id="{0FFB5B26-ACEC-678F-6D3B-A9538A791D45}"/>
              </a:ext>
            </a:extLst>
          </p:cNvPr>
          <p:cNvPicPr>
            <a:picLocks noChangeAspect="1"/>
          </p:cNvPicPr>
          <p:nvPr/>
        </p:nvPicPr>
        <p:blipFill>
          <a:blip r:embed="rId3"/>
          <a:stretch>
            <a:fillRect/>
          </a:stretch>
        </p:blipFill>
        <p:spPr>
          <a:xfrm>
            <a:off x="6448246" y="822787"/>
            <a:ext cx="4610279" cy="5079844"/>
          </a:xfrm>
          <a:prstGeom prst="rect">
            <a:avLst/>
          </a:prstGeom>
        </p:spPr>
      </p:pic>
    </p:spTree>
    <p:extLst>
      <p:ext uri="{BB962C8B-B14F-4D97-AF65-F5344CB8AC3E}">
        <p14:creationId xmlns:p14="http://schemas.microsoft.com/office/powerpoint/2010/main" val="924342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135B1-8ECF-4A98-9A5B-C55CD8A0290A}"/>
              </a:ext>
            </a:extLst>
          </p:cNvPr>
          <p:cNvPicPr>
            <a:picLocks noChangeAspect="1"/>
          </p:cNvPicPr>
          <p:nvPr/>
        </p:nvPicPr>
        <p:blipFill rotWithShape="1">
          <a:blip r:embed="rId3"/>
          <a:srcRect r="6237"/>
          <a:stretch/>
        </p:blipFill>
        <p:spPr>
          <a:xfrm>
            <a:off x="1" y="10"/>
            <a:ext cx="9669642" cy="6857990"/>
          </a:xfrm>
          <a:prstGeom prst="rect">
            <a:avLst/>
          </a:prstGeom>
        </p:spPr>
      </p:pic>
      <p:sp>
        <p:nvSpPr>
          <p:cNvPr id="8" name="Title 1">
            <a:extLst>
              <a:ext uri="{FF2B5EF4-FFF2-40B4-BE49-F238E27FC236}">
                <a16:creationId xmlns:a16="http://schemas.microsoft.com/office/drawing/2014/main" id="{AA0E50AF-E04D-4A6D-98CF-C9BADCA4D8A7}"/>
              </a:ext>
            </a:extLst>
          </p:cNvPr>
          <p:cNvSpPr txBox="1">
            <a:spLocks/>
          </p:cNvSpPr>
          <p:nvPr/>
        </p:nvSpPr>
        <p:spPr>
          <a:xfrm>
            <a:off x="7729786" y="50457"/>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t>121 Catherine</a:t>
            </a:r>
          </a:p>
          <a:p>
            <a:pPr>
              <a:spcAft>
                <a:spcPts val="600"/>
              </a:spcAft>
            </a:pPr>
            <a:r>
              <a:rPr lang="en-US" sz="4000" b="1" dirty="0"/>
              <a:t>Funding Sources</a:t>
            </a:r>
          </a:p>
        </p:txBody>
      </p:sp>
      <p:graphicFrame>
        <p:nvGraphicFramePr>
          <p:cNvPr id="9" name="Table 9">
            <a:extLst>
              <a:ext uri="{FF2B5EF4-FFF2-40B4-BE49-F238E27FC236}">
                <a16:creationId xmlns:a16="http://schemas.microsoft.com/office/drawing/2014/main" id="{EBA939AA-F9BE-4363-8A72-8C20F002DF1A}"/>
              </a:ext>
            </a:extLst>
          </p:cNvPr>
          <p:cNvGraphicFramePr>
            <a:graphicFrameLocks noGrp="1"/>
          </p:cNvGraphicFramePr>
          <p:nvPr>
            <p:ph sz="half" idx="1"/>
          </p:nvPr>
        </p:nvGraphicFramePr>
        <p:xfrm>
          <a:off x="7007351" y="1631296"/>
          <a:ext cx="5181600" cy="4907616"/>
        </p:xfrm>
        <a:graphic>
          <a:graphicData uri="http://schemas.openxmlformats.org/drawingml/2006/table">
            <a:tbl>
              <a:tblPr firstRow="1" bandRow="1">
                <a:tableStyleId>{00A15C55-8517-42AA-B614-E9B94910E393}</a:tableStyleId>
              </a:tblPr>
              <a:tblGrid>
                <a:gridCol w="3454400">
                  <a:extLst>
                    <a:ext uri="{9D8B030D-6E8A-4147-A177-3AD203B41FA5}">
                      <a16:colId xmlns:a16="http://schemas.microsoft.com/office/drawing/2014/main" val="1068426774"/>
                    </a:ext>
                  </a:extLst>
                </a:gridCol>
                <a:gridCol w="1727200">
                  <a:extLst>
                    <a:ext uri="{9D8B030D-6E8A-4147-A177-3AD203B41FA5}">
                      <a16:colId xmlns:a16="http://schemas.microsoft.com/office/drawing/2014/main" val="43395931"/>
                    </a:ext>
                  </a:extLst>
                </a:gridCol>
              </a:tblGrid>
              <a:tr h="408968">
                <a:tc>
                  <a:txBody>
                    <a:bodyPr/>
                    <a:lstStyle/>
                    <a:p>
                      <a:r>
                        <a:rPr lang="en-US" sz="2000" dirty="0"/>
                        <a:t>Total Development Sources</a:t>
                      </a:r>
                    </a:p>
                  </a:txBody>
                  <a:tcPr/>
                </a:tc>
                <a:tc>
                  <a:txBody>
                    <a:bodyPr/>
                    <a:lstStyle/>
                    <a:p>
                      <a:r>
                        <a:rPr lang="en-US" sz="2000" dirty="0"/>
                        <a:t>$31,264,753</a:t>
                      </a:r>
                    </a:p>
                  </a:txBody>
                  <a:tcPr/>
                </a:tc>
                <a:extLst>
                  <a:ext uri="{0D108BD9-81ED-4DB2-BD59-A6C34878D82A}">
                    <a16:rowId xmlns:a16="http://schemas.microsoft.com/office/drawing/2014/main" val="1003225263"/>
                  </a:ext>
                </a:extLst>
              </a:tr>
              <a:tr h="408968">
                <a:tc>
                  <a:txBody>
                    <a:bodyPr/>
                    <a:lstStyle/>
                    <a:p>
                      <a:r>
                        <a:rPr lang="en-US" sz="2000" dirty="0"/>
                        <a:t>LIHTC Equity</a:t>
                      </a:r>
                    </a:p>
                  </a:txBody>
                  <a:tcPr/>
                </a:tc>
                <a:tc>
                  <a:txBody>
                    <a:bodyPr/>
                    <a:lstStyle/>
                    <a:p>
                      <a:r>
                        <a:rPr lang="en-US" sz="2000" dirty="0"/>
                        <a:t>$13,198,680</a:t>
                      </a:r>
                    </a:p>
                  </a:txBody>
                  <a:tcPr/>
                </a:tc>
                <a:extLst>
                  <a:ext uri="{0D108BD9-81ED-4DB2-BD59-A6C34878D82A}">
                    <a16:rowId xmlns:a16="http://schemas.microsoft.com/office/drawing/2014/main" val="2958037463"/>
                  </a:ext>
                </a:extLst>
              </a:tr>
              <a:tr h="408968">
                <a:tc>
                  <a:txBody>
                    <a:bodyPr/>
                    <a:lstStyle/>
                    <a:p>
                      <a:pPr algn="l" fontAlgn="b"/>
                      <a:r>
                        <a:rPr lang="en-US" sz="2000" b="0" u="none" strike="noStrike" dirty="0">
                          <a:solidFill>
                            <a:srgbClr val="000000"/>
                          </a:solidFill>
                          <a:effectLst/>
                        </a:rPr>
                        <a:t>Perm Loan (Chelsea State Bank)</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a:solidFill>
                            <a:srgbClr val="000000"/>
                          </a:solidFill>
                          <a:effectLst/>
                        </a:rPr>
                        <a:t>$2,000,000 </a:t>
                      </a:r>
                      <a:endParaRPr lang="en-US"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51618619"/>
                  </a:ext>
                </a:extLst>
              </a:tr>
              <a:tr h="408968">
                <a:tc>
                  <a:txBody>
                    <a:bodyPr/>
                    <a:lstStyle/>
                    <a:p>
                      <a:pPr algn="l" fontAlgn="b"/>
                      <a:r>
                        <a:rPr lang="en-US" sz="2000" b="0" u="none" strike="noStrike" dirty="0">
                          <a:solidFill>
                            <a:srgbClr val="000000"/>
                          </a:solidFill>
                          <a:effectLst/>
                        </a:rPr>
                        <a:t>Washtenaw County HOME</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$763,112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13116661"/>
                  </a:ext>
                </a:extLst>
              </a:tr>
              <a:tr h="408968">
                <a:tc>
                  <a:txBody>
                    <a:bodyPr/>
                    <a:lstStyle/>
                    <a:p>
                      <a:pPr algn="l" fontAlgn="b"/>
                      <a:r>
                        <a:rPr lang="en-US" sz="2000" b="0" u="none" strike="noStrike" dirty="0">
                          <a:solidFill>
                            <a:srgbClr val="000000"/>
                          </a:solidFill>
                          <a:effectLst/>
                        </a:rPr>
                        <a:t>MEDC RAP Grant</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$5,000,000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9078117"/>
                  </a:ext>
                </a:extLst>
              </a:tr>
              <a:tr h="408968">
                <a:tc>
                  <a:txBody>
                    <a:bodyPr/>
                    <a:lstStyle/>
                    <a:p>
                      <a:pPr algn="l" fontAlgn="b"/>
                      <a:r>
                        <a:rPr lang="en-US" sz="2000" b="0" u="none" strike="noStrike" dirty="0">
                          <a:solidFill>
                            <a:srgbClr val="000000"/>
                          </a:solidFill>
                          <a:effectLst/>
                        </a:rPr>
                        <a:t>DDA Funds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$650,000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47193671"/>
                  </a:ext>
                </a:extLst>
              </a:tr>
              <a:tr h="408968">
                <a:tc>
                  <a:txBody>
                    <a:bodyPr/>
                    <a:lstStyle/>
                    <a:p>
                      <a:pPr algn="l" fontAlgn="b"/>
                      <a:r>
                        <a:rPr lang="en-US" sz="2000" b="0" u="none" strike="noStrike" dirty="0">
                          <a:solidFill>
                            <a:srgbClr val="000000"/>
                          </a:solidFill>
                          <a:effectLst/>
                        </a:rPr>
                        <a:t>City Housing Millage</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$6,893,288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1200204"/>
                  </a:ext>
                </a:extLst>
              </a:tr>
              <a:tr h="408968">
                <a:tc>
                  <a:txBody>
                    <a:bodyPr/>
                    <a:lstStyle/>
                    <a:p>
                      <a:pPr algn="l" fontAlgn="b"/>
                      <a:r>
                        <a:rPr lang="en-US" sz="2000" b="0" u="none" strike="noStrike" dirty="0">
                          <a:solidFill>
                            <a:srgbClr val="000000"/>
                          </a:solidFill>
                          <a:effectLst/>
                        </a:rPr>
                        <a:t>WCBRA Brownfield Funding</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$959,406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76364018"/>
                  </a:ext>
                </a:extLst>
              </a:tr>
              <a:tr h="408968">
                <a:tc>
                  <a:txBody>
                    <a:bodyPr/>
                    <a:lstStyle/>
                    <a:p>
                      <a:pPr algn="l" fontAlgn="b"/>
                      <a:r>
                        <a:rPr lang="en-US" sz="2000" b="0" u="none" strike="noStrike" dirty="0">
                          <a:solidFill>
                            <a:srgbClr val="000000"/>
                          </a:solidFill>
                          <a:effectLst/>
                        </a:rPr>
                        <a:t>EGLE Funds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$1,000,000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51164194"/>
                  </a:ext>
                </a:extLst>
              </a:tr>
              <a:tr h="408968">
                <a:tc>
                  <a:txBody>
                    <a:bodyPr/>
                    <a:lstStyle/>
                    <a:p>
                      <a:pPr algn="l" fontAlgn="b"/>
                      <a:r>
                        <a:rPr lang="en-US" sz="2000" b="0" u="none" strike="noStrike" dirty="0">
                          <a:solidFill>
                            <a:srgbClr val="000000"/>
                          </a:solidFill>
                          <a:effectLst/>
                        </a:rPr>
                        <a:t>Federal Home Loan Bank</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$600,000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05560032"/>
                  </a:ext>
                </a:extLst>
              </a:tr>
              <a:tr h="408968">
                <a:tc>
                  <a:txBody>
                    <a:bodyPr/>
                    <a:lstStyle/>
                    <a:p>
                      <a:pPr algn="l" fontAlgn="b"/>
                      <a:r>
                        <a:rPr lang="en-US" sz="2000" b="0" u="none" strike="noStrike">
                          <a:solidFill>
                            <a:srgbClr val="000000"/>
                          </a:solidFill>
                          <a:effectLst/>
                        </a:rPr>
                        <a:t>45L Tax Credit funding</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$133,875 </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45186095"/>
                  </a:ext>
                </a:extLst>
              </a:tr>
              <a:tr h="408968">
                <a:tc>
                  <a:txBody>
                    <a:bodyPr/>
                    <a:lstStyle/>
                    <a:p>
                      <a:pPr algn="l" fontAlgn="b"/>
                      <a:r>
                        <a:rPr lang="en-US" sz="2000" b="0" u="none" strike="noStrike" dirty="0">
                          <a:solidFill>
                            <a:srgbClr val="000000"/>
                          </a:solidFill>
                          <a:effectLst/>
                        </a:rPr>
                        <a:t>Deferred Developer Fee</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b="0" u="none" strike="noStrike" dirty="0">
                          <a:solidFill>
                            <a:srgbClr val="000000"/>
                          </a:solidFill>
                          <a:effectLst/>
                        </a:rPr>
                        <a:t>$66,392</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1768938"/>
                  </a:ext>
                </a:extLst>
              </a:tr>
            </a:tbl>
          </a:graphicData>
        </a:graphic>
      </p:graphicFrame>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7E9F74-045A-48FC-B9BF-6200E59ED1BF}" type="slidenum">
              <a:rPr lang="en-US" smtClean="0">
                <a:solidFill>
                  <a:prstClr val="black">
                    <a:tint val="75000"/>
                  </a:prstClr>
                </a:solidFill>
                <a:latin typeface="Calibri" panose="020F0502020204030204"/>
              </a:rPr>
              <a:pPr>
                <a:spcAft>
                  <a:spcPts val="600"/>
                </a:spcAft>
                <a:defRPr/>
              </a:pPr>
              <a:t>62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2575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6F789F-45F4-4070-9FD9-B17EF4D552BA}"/>
              </a:ext>
            </a:extLst>
          </p:cNvPr>
          <p:cNvPicPr>
            <a:picLocks noChangeAspect="1"/>
          </p:cNvPicPr>
          <p:nvPr/>
        </p:nvPicPr>
        <p:blipFill>
          <a:blip r:embed="rId2"/>
          <a:stretch>
            <a:fillRect/>
          </a:stretch>
        </p:blipFill>
        <p:spPr>
          <a:xfrm>
            <a:off x="0" y="0"/>
            <a:ext cx="12193236" cy="6858000"/>
          </a:xfrm>
          <a:prstGeom prst="rect">
            <a:avLst/>
          </a:prstGeom>
        </p:spPr>
      </p:pic>
    </p:spTree>
    <p:extLst>
      <p:ext uri="{BB962C8B-B14F-4D97-AF65-F5344CB8AC3E}">
        <p14:creationId xmlns:p14="http://schemas.microsoft.com/office/powerpoint/2010/main" val="2142744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415 W Washington</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07940" cy="587853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Floodway/Floodplain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Must Elevate Residential Use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Adjacent to Railroad</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or MSHDA Funding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Affordable Housing Millage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Brownfield TIF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15% units affordable to 60% AMI</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Chimney Swift Disturbance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Coordinate with Greenway</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 if all affordable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Can sell &amp; use proceeds for affordable </a:t>
            </a:r>
            <a:r>
              <a:rPr lang="en-US" sz="1600" b="1" dirty="0" err="1">
                <a:latin typeface="PT Sans" panose="020B0503020203020204" pitchFamily="34" charset="0"/>
                <a:ea typeface="Source Sans Pro" charset="0"/>
                <a:cs typeface="Arial" panose="020B0604020202020204" pitchFamily="34" charset="0"/>
              </a:rPr>
              <a:t>hsg</a:t>
            </a:r>
            <a:endParaRPr lang="en-US" sz="1600" b="1" dirty="0">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3" name="&quot;No&quot; Symbol 12"/>
          <p:cNvSpPr/>
          <p:nvPr/>
        </p:nvSpPr>
        <p:spPr>
          <a:xfrm>
            <a:off x="6459226" y="1481134"/>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Placeholder 2"/>
          <p:cNvPicPr>
            <a:picLocks noGrp="1" noChangeAspect="1"/>
          </p:cNvPicPr>
          <p:nvPr>
            <p:ph type="pic" sz="quarter" idx="11"/>
          </p:nvPr>
        </p:nvPicPr>
        <p:blipFill>
          <a:blip r:embed="rId3"/>
          <a:srcRect l="3480" r="3480"/>
          <a:stretch>
            <a:fillRect/>
          </a:stretch>
        </p:blipFill>
        <p:spPr>
          <a:prstGeom prst="rect">
            <a:avLst/>
          </a:prstGeom>
        </p:spPr>
      </p:pic>
      <p:sp>
        <p:nvSpPr>
          <p:cNvPr id="21" name="Isosceles Triangle 20"/>
          <p:cNvSpPr/>
          <p:nvPr/>
        </p:nvSpPr>
        <p:spPr>
          <a:xfrm>
            <a:off x="6393971" y="3962994"/>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396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4F76D-1DCD-433D-BA0E-B56D632BB44E}"/>
              </a:ext>
            </a:extLst>
          </p:cNvPr>
          <p:cNvPicPr>
            <a:picLocks noChangeAspect="1"/>
          </p:cNvPicPr>
          <p:nvPr/>
        </p:nvPicPr>
        <p:blipFill>
          <a:blip r:embed="rId2"/>
          <a:stretch>
            <a:fillRect/>
          </a:stretch>
        </p:blipFill>
        <p:spPr>
          <a:xfrm>
            <a:off x="0" y="5773"/>
            <a:ext cx="12202279" cy="6852227"/>
          </a:xfrm>
          <a:prstGeom prst="rect">
            <a:avLst/>
          </a:prstGeom>
        </p:spPr>
      </p:pic>
    </p:spTree>
    <p:extLst>
      <p:ext uri="{BB962C8B-B14F-4D97-AF65-F5344CB8AC3E}">
        <p14:creationId xmlns:p14="http://schemas.microsoft.com/office/powerpoint/2010/main" val="40639419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60A010-D11C-416A-88B3-D9585FAC98DD}"/>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96EB60D6-F1AB-477A-84B5-584193285DAC}"/>
              </a:ext>
            </a:extLst>
          </p:cNvPr>
          <p:cNvSpPr>
            <a:spLocks noGrp="1"/>
          </p:cNvSpPr>
          <p:nvPr>
            <p:ph type="sldNum" sz="quarter" idx="12"/>
          </p:nvPr>
        </p:nvSpPr>
        <p:spPr/>
        <p:txBody>
          <a:bodyPr/>
          <a:lstStyle/>
          <a:p>
            <a:fld id="{D77E9F74-045A-48FC-B9BF-6200E59ED1BF}" type="slidenum">
              <a:rPr lang="en-US" smtClean="0"/>
              <a:t>66</a:t>
            </a:fld>
            <a:endParaRPr lang="en-US"/>
          </a:p>
        </p:txBody>
      </p:sp>
      <p:pic>
        <p:nvPicPr>
          <p:cNvPr id="4" name="Picture 3">
            <a:extLst>
              <a:ext uri="{FF2B5EF4-FFF2-40B4-BE49-F238E27FC236}">
                <a16:creationId xmlns:a16="http://schemas.microsoft.com/office/drawing/2014/main" id="{77998499-9D3A-40BF-8DFD-E3AD06855582}"/>
              </a:ext>
            </a:extLst>
          </p:cNvPr>
          <p:cNvPicPr>
            <a:picLocks noChangeAspect="1"/>
          </p:cNvPicPr>
          <p:nvPr/>
        </p:nvPicPr>
        <p:blipFill>
          <a:blip r:embed="rId2"/>
          <a:stretch>
            <a:fillRect/>
          </a:stretch>
        </p:blipFill>
        <p:spPr>
          <a:xfrm>
            <a:off x="78059" y="7370"/>
            <a:ext cx="12048845" cy="6850629"/>
          </a:xfrm>
          <a:prstGeom prst="rect">
            <a:avLst/>
          </a:prstGeom>
        </p:spPr>
      </p:pic>
    </p:spTree>
    <p:extLst>
      <p:ext uri="{BB962C8B-B14F-4D97-AF65-F5344CB8AC3E}">
        <p14:creationId xmlns:p14="http://schemas.microsoft.com/office/powerpoint/2010/main" val="1016585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7AEFE4-D749-4E0C-B72E-C8DCF2C4C511}"/>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AED3BE15-4EB3-45F1-8AEE-6A4509823343}"/>
              </a:ext>
            </a:extLst>
          </p:cNvPr>
          <p:cNvSpPr>
            <a:spLocks noGrp="1"/>
          </p:cNvSpPr>
          <p:nvPr>
            <p:ph type="sldNum" sz="quarter" idx="12"/>
          </p:nvPr>
        </p:nvSpPr>
        <p:spPr/>
        <p:txBody>
          <a:bodyPr/>
          <a:lstStyle/>
          <a:p>
            <a:fld id="{D77E9F74-045A-48FC-B9BF-6200E59ED1BF}" type="slidenum">
              <a:rPr lang="en-US" smtClean="0"/>
              <a:t>67</a:t>
            </a:fld>
            <a:endParaRPr lang="en-US"/>
          </a:p>
        </p:txBody>
      </p:sp>
      <p:pic>
        <p:nvPicPr>
          <p:cNvPr id="4" name="Picture 3">
            <a:extLst>
              <a:ext uri="{FF2B5EF4-FFF2-40B4-BE49-F238E27FC236}">
                <a16:creationId xmlns:a16="http://schemas.microsoft.com/office/drawing/2014/main" id="{6CC31942-CCCC-4DC3-9AFA-EE727B8E5489}"/>
              </a:ext>
            </a:extLst>
          </p:cNvPr>
          <p:cNvPicPr>
            <a:picLocks noChangeAspect="1"/>
          </p:cNvPicPr>
          <p:nvPr/>
        </p:nvPicPr>
        <p:blipFill>
          <a:blip r:embed="rId2"/>
          <a:stretch>
            <a:fillRect/>
          </a:stretch>
        </p:blipFill>
        <p:spPr>
          <a:xfrm>
            <a:off x="1014581" y="1"/>
            <a:ext cx="10339220" cy="6858000"/>
          </a:xfrm>
          <a:prstGeom prst="rect">
            <a:avLst/>
          </a:prstGeom>
        </p:spPr>
      </p:pic>
    </p:spTree>
    <p:extLst>
      <p:ext uri="{BB962C8B-B14F-4D97-AF65-F5344CB8AC3E}">
        <p14:creationId xmlns:p14="http://schemas.microsoft.com/office/powerpoint/2010/main" val="2357795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404 - 406 N Ashley</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228588"/>
            <a:ext cx="4310479"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Perfect Size to Max Out Funding</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60 - 85 units</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and Millage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Minimal Local Resources Needed</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UM Dental Clinic Lease Expires 12/2024</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 name="5-Point Star 1"/>
          <p:cNvSpPr/>
          <p:nvPr/>
        </p:nvSpPr>
        <p:spPr>
          <a:xfrm>
            <a:off x="6541055" y="133671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5-Point Star 10"/>
          <p:cNvSpPr/>
          <p:nvPr/>
        </p:nvSpPr>
        <p:spPr>
          <a:xfrm>
            <a:off x="6535134" y="347588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5-Point Star 11"/>
          <p:cNvSpPr/>
          <p:nvPr/>
        </p:nvSpPr>
        <p:spPr>
          <a:xfrm>
            <a:off x="6541055" y="209024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5-Point Star 13"/>
          <p:cNvSpPr/>
          <p:nvPr/>
        </p:nvSpPr>
        <p:spPr>
          <a:xfrm>
            <a:off x="6564704" y="497614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288256" y="6408078"/>
            <a:ext cx="11191620" cy="369332"/>
          </a:xfrm>
          <a:prstGeom prst="rect">
            <a:avLst/>
          </a:prstGeom>
          <a:noFill/>
        </p:spPr>
        <p:txBody>
          <a:bodyPr wrap="square" rtlCol="0">
            <a:spAutoFit/>
          </a:bodyPr>
          <a:lstStyle/>
          <a:p>
            <a:r>
              <a:rPr lang="en-US" b="1" dirty="0">
                <a:solidFill>
                  <a:srgbClr val="002060"/>
                </a:solidFill>
              </a:rPr>
              <a:t>Recommend AAHC as Developer with Ground Lease: Can Begin Design and Site Plan Approval Process 2024</a:t>
            </a:r>
          </a:p>
        </p:txBody>
      </p:sp>
      <p:pic>
        <p:nvPicPr>
          <p:cNvPr id="4" name="Picture Placeholder 3"/>
          <p:cNvPicPr>
            <a:picLocks noGrp="1" noChangeAspect="1"/>
          </p:cNvPicPr>
          <p:nvPr>
            <p:ph type="pic" sz="quarter" idx="11"/>
          </p:nvPr>
        </p:nvPicPr>
        <p:blipFill>
          <a:blip r:embed="rId3"/>
          <a:srcRect l="2100" r="2100"/>
          <a:stretch>
            <a:fillRect/>
          </a:stretch>
        </p:blipFill>
        <p:spPr>
          <a:prstGeom prst="rect">
            <a:avLst/>
          </a:prstGeom>
        </p:spPr>
      </p:pic>
      <p:sp>
        <p:nvSpPr>
          <p:cNvPr id="8" name="Isosceles Triangle 7"/>
          <p:cNvSpPr/>
          <p:nvPr/>
        </p:nvSpPr>
        <p:spPr>
          <a:xfrm>
            <a:off x="6564704" y="5723812"/>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6560718" y="424383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3" name="5-Point Star 12"/>
          <p:cNvSpPr/>
          <p:nvPr/>
        </p:nvSpPr>
        <p:spPr>
          <a:xfrm>
            <a:off x="6535134" y="276385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11206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918AB1-8BC3-4F55-B550-7586BF805246}"/>
              </a:ext>
            </a:extLst>
          </p:cNvPr>
          <p:cNvSpPr>
            <a:spLocks noGrp="1"/>
          </p:cNvSpPr>
          <p:nvPr>
            <p:ph type="sldNum" sz="quarter" idx="12"/>
          </p:nvPr>
        </p:nvSpPr>
        <p:spPr/>
        <p:txBody>
          <a:bodyPr/>
          <a:lstStyle/>
          <a:p>
            <a:fld id="{D77E9F74-045A-48FC-B9BF-6200E59ED1BF}" type="slidenum">
              <a:rPr lang="en-US" smtClean="0"/>
              <a:t>69</a:t>
            </a:fld>
            <a:endParaRPr lang="en-US"/>
          </a:p>
        </p:txBody>
      </p:sp>
      <p:sp>
        <p:nvSpPr>
          <p:cNvPr id="7" name="Rectangle 6">
            <a:extLst>
              <a:ext uri="{FF2B5EF4-FFF2-40B4-BE49-F238E27FC236}">
                <a16:creationId xmlns:a16="http://schemas.microsoft.com/office/drawing/2014/main" id="{E63EFEA9-3789-4523-8A02-285C2782296F}"/>
              </a:ext>
            </a:extLst>
          </p:cNvPr>
          <p:cNvSpPr/>
          <p:nvPr/>
        </p:nvSpPr>
        <p:spPr>
          <a:xfrm>
            <a:off x="581721" y="378791"/>
            <a:ext cx="5412059" cy="646331"/>
          </a:xfrm>
          <a:prstGeom prst="rect">
            <a:avLst/>
          </a:prstGeom>
        </p:spPr>
        <p:txBody>
          <a:bodyPr wrap="none">
            <a:spAutoFit/>
          </a:bodyPr>
          <a:lstStyle/>
          <a:p>
            <a:r>
              <a:rPr lang="en-US" sz="3600" b="1" dirty="0">
                <a:solidFill>
                  <a:srgbClr val="4A91C2"/>
                </a:solidFill>
                <a:latin typeface="Calibri" panose="020F0502020204030204" pitchFamily="34" charset="0"/>
                <a:cs typeface="Calibri" panose="020F0502020204030204" pitchFamily="34" charset="0"/>
              </a:rPr>
              <a:t>721 N Main/123 W Summit</a:t>
            </a:r>
          </a:p>
        </p:txBody>
      </p:sp>
      <p:sp>
        <p:nvSpPr>
          <p:cNvPr id="8" name="Content Placeholder 3">
            <a:extLst>
              <a:ext uri="{FF2B5EF4-FFF2-40B4-BE49-F238E27FC236}">
                <a16:creationId xmlns:a16="http://schemas.microsoft.com/office/drawing/2014/main" id="{C78E8231-66E1-4F8A-9E72-EEDADE62A765}"/>
              </a:ext>
            </a:extLst>
          </p:cNvPr>
          <p:cNvSpPr>
            <a:spLocks noGrp="1"/>
          </p:cNvSpPr>
          <p:nvPr>
            <p:ph sz="half" idx="1"/>
          </p:nvPr>
        </p:nvSpPr>
        <p:spPr>
          <a:xfrm>
            <a:off x="2736694" y="3805628"/>
            <a:ext cx="3308196" cy="911885"/>
          </a:xfrm>
          <a:ln w="38100">
            <a:solidFill>
              <a:schemeClr val="accent1">
                <a:lumMod val="75000"/>
              </a:schemeClr>
            </a:solidFill>
          </a:ln>
        </p:spPr>
        <p:txBody>
          <a:bodyPr>
            <a:normAutofit/>
          </a:bodyPr>
          <a:lstStyle/>
          <a:p>
            <a:r>
              <a:rPr lang="en-US" sz="1200" dirty="0"/>
              <a:t>5 -12 apartments</a:t>
            </a:r>
          </a:p>
          <a:p>
            <a:r>
              <a:rPr lang="en-US" sz="1200" dirty="0" err="1"/>
              <a:t>Townshomes</a:t>
            </a:r>
            <a:r>
              <a:rPr lang="en-US" sz="1200" dirty="0"/>
              <a:t> or 2 – 3 story stacked flats</a:t>
            </a:r>
          </a:p>
          <a:p>
            <a:r>
              <a:rPr lang="en-US" sz="1200" dirty="0"/>
              <a:t>All affordable to households up to 60% AMI</a:t>
            </a:r>
          </a:p>
        </p:txBody>
      </p:sp>
      <p:sp>
        <p:nvSpPr>
          <p:cNvPr id="11" name="Content Placeholder 3">
            <a:extLst>
              <a:ext uri="{FF2B5EF4-FFF2-40B4-BE49-F238E27FC236}">
                <a16:creationId xmlns:a16="http://schemas.microsoft.com/office/drawing/2014/main" id="{45C224DC-C30E-4276-ACC0-D3472194AF8C}"/>
              </a:ext>
            </a:extLst>
          </p:cNvPr>
          <p:cNvSpPr txBox="1">
            <a:spLocks/>
          </p:cNvSpPr>
          <p:nvPr/>
        </p:nvSpPr>
        <p:spPr>
          <a:xfrm>
            <a:off x="581720" y="4703300"/>
            <a:ext cx="4463769" cy="177590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2060"/>
                </a:solidFill>
              </a:rPr>
              <a:t>Next Steps</a:t>
            </a:r>
          </a:p>
          <a:p>
            <a:r>
              <a:rPr lang="en-US" sz="2000" dirty="0"/>
              <a:t>Lot Split</a:t>
            </a:r>
          </a:p>
          <a:p>
            <a:r>
              <a:rPr lang="en-US" sz="2000" dirty="0"/>
              <a:t>Site plan approval process</a:t>
            </a:r>
          </a:p>
          <a:p>
            <a:pPr marL="0" indent="0">
              <a:buNone/>
            </a:pPr>
            <a:endParaRPr lang="en-US" sz="2000" dirty="0"/>
          </a:p>
        </p:txBody>
      </p:sp>
      <p:pic>
        <p:nvPicPr>
          <p:cNvPr id="2" name="Picture 1">
            <a:extLst>
              <a:ext uri="{FF2B5EF4-FFF2-40B4-BE49-F238E27FC236}">
                <a16:creationId xmlns:a16="http://schemas.microsoft.com/office/drawing/2014/main" id="{90ADA5B3-7938-48E6-9ABA-0124DA9B375A}"/>
              </a:ext>
            </a:extLst>
          </p:cNvPr>
          <p:cNvPicPr>
            <a:picLocks noChangeAspect="1"/>
          </p:cNvPicPr>
          <p:nvPr/>
        </p:nvPicPr>
        <p:blipFill>
          <a:blip r:embed="rId3"/>
          <a:stretch>
            <a:fillRect/>
          </a:stretch>
        </p:blipFill>
        <p:spPr>
          <a:xfrm>
            <a:off x="6096000" y="-1"/>
            <a:ext cx="6096000" cy="6358665"/>
          </a:xfrm>
          <a:prstGeom prst="rect">
            <a:avLst/>
          </a:prstGeom>
        </p:spPr>
      </p:pic>
      <p:pic>
        <p:nvPicPr>
          <p:cNvPr id="3" name="Picture 2">
            <a:extLst>
              <a:ext uri="{FF2B5EF4-FFF2-40B4-BE49-F238E27FC236}">
                <a16:creationId xmlns:a16="http://schemas.microsoft.com/office/drawing/2014/main" id="{1938716C-FD91-42B4-8E80-6EB0770D4538}"/>
              </a:ext>
            </a:extLst>
          </p:cNvPr>
          <p:cNvPicPr>
            <a:picLocks noChangeAspect="1"/>
          </p:cNvPicPr>
          <p:nvPr/>
        </p:nvPicPr>
        <p:blipFill>
          <a:blip r:embed="rId4"/>
          <a:stretch>
            <a:fillRect/>
          </a:stretch>
        </p:blipFill>
        <p:spPr>
          <a:xfrm>
            <a:off x="251673" y="1305999"/>
            <a:ext cx="5742107" cy="2496568"/>
          </a:xfrm>
          <a:prstGeom prst="rect">
            <a:avLst/>
          </a:prstGeom>
        </p:spPr>
      </p:pic>
    </p:spTree>
    <p:extLst>
      <p:ext uri="{BB962C8B-B14F-4D97-AF65-F5344CB8AC3E}">
        <p14:creationId xmlns:p14="http://schemas.microsoft.com/office/powerpoint/2010/main" val="165776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8937" y="1664826"/>
            <a:ext cx="5315888" cy="289310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600" dirty="0"/>
              <a:t>1,249 Housing Choice Vouchers</a:t>
            </a:r>
          </a:p>
          <a:p>
            <a:pPr marL="171450" indent="-171450">
              <a:lnSpc>
                <a:spcPct val="150000"/>
              </a:lnSpc>
              <a:buFont typeface="Arial" panose="020B0604020202020204" pitchFamily="34" charset="0"/>
              <a:buChar char="•"/>
            </a:pPr>
            <a:r>
              <a:rPr lang="en-US" sz="1600" dirty="0"/>
              <a:t>237 Veterans Affairs Supportive Housing (VASH) for Homeless Veterans 	</a:t>
            </a:r>
          </a:p>
          <a:p>
            <a:pPr marL="171450" indent="-171450">
              <a:lnSpc>
                <a:spcPct val="150000"/>
              </a:lnSpc>
              <a:buFont typeface="Arial" panose="020B0604020202020204" pitchFamily="34" charset="0"/>
              <a:buChar char="•"/>
            </a:pPr>
            <a:r>
              <a:rPr lang="en-US" sz="1600" dirty="0"/>
              <a:t>351 Non-Elderly Disabled Vouchers</a:t>
            </a:r>
          </a:p>
          <a:p>
            <a:pPr marL="171450" indent="-171450">
              <a:lnSpc>
                <a:spcPct val="150000"/>
              </a:lnSpc>
              <a:buFont typeface="Arial" panose="020B0604020202020204" pitchFamily="34" charset="0"/>
              <a:buChar char="•"/>
            </a:pPr>
            <a:r>
              <a:rPr lang="en-US" sz="1600" dirty="0"/>
              <a:t>32 Family Unification Vouchers</a:t>
            </a:r>
          </a:p>
          <a:p>
            <a:pPr marL="171450" indent="-171450">
              <a:lnSpc>
                <a:spcPct val="150000"/>
              </a:lnSpc>
              <a:buFont typeface="Arial" panose="020B0604020202020204" pitchFamily="34" charset="0"/>
              <a:buChar char="•"/>
            </a:pPr>
            <a:r>
              <a:rPr lang="en-US" sz="1600" dirty="0"/>
              <a:t>29 Emergency Housing Vouchers</a:t>
            </a:r>
          </a:p>
          <a:p>
            <a:pPr marL="171450" indent="-171450">
              <a:lnSpc>
                <a:spcPct val="150000"/>
              </a:lnSpc>
              <a:buFont typeface="Arial" panose="020B0604020202020204" pitchFamily="34" charset="0"/>
              <a:buChar char="•"/>
            </a:pPr>
            <a:r>
              <a:rPr lang="en-US" sz="1600" dirty="0"/>
              <a:t>336 RAD Project-Based Vouchers on AAHC properties</a:t>
            </a:r>
          </a:p>
          <a:p>
            <a:pPr algn="just"/>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618937" y="1161073"/>
            <a:ext cx="4910667" cy="369332"/>
          </a:xfrm>
          <a:prstGeom prst="rect">
            <a:avLst/>
          </a:prstGeom>
          <a:noFill/>
        </p:spPr>
        <p:txBody>
          <a:bodyPr wrap="square" rtlCol="0">
            <a:spAutoFit/>
          </a:bodyPr>
          <a:lstStyle/>
          <a:p>
            <a:r>
              <a:rPr lang="en-US" dirty="0">
                <a:latin typeface="Abhaya Libre SemiBold" panose="02000703000000000000" pitchFamily="2" charset="0"/>
              </a:rPr>
              <a:t>AAHC Administers</a:t>
            </a:r>
          </a:p>
        </p:txBody>
      </p:sp>
      <p:cxnSp>
        <p:nvCxnSpPr>
          <p:cNvPr id="6" name="Straight Connector 5"/>
          <p:cNvCxnSpPr>
            <a:cxnSpLocks/>
          </p:cNvCxnSpPr>
          <p:nvPr/>
        </p:nvCxnSpPr>
        <p:spPr>
          <a:xfrm>
            <a:off x="6618937" y="1621628"/>
            <a:ext cx="520158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1518" y="6063351"/>
            <a:ext cx="7725357" cy="338554"/>
          </a:xfrm>
          <a:prstGeom prst="rect">
            <a:avLst/>
          </a:prstGeom>
          <a:noFill/>
        </p:spPr>
        <p:txBody>
          <a:bodyPr wrap="square" rtlCol="0">
            <a:spAutoFit/>
          </a:bodyPr>
          <a:lstStyle/>
          <a:p>
            <a:r>
              <a:rPr lang="en-US" sz="1600" b="1" dirty="0">
                <a:latin typeface="PT Sans" panose="020B0503020203020204" pitchFamily="34" charset="0"/>
              </a:rPr>
              <a:t>Distribution of All AAHC Vouchers in Washtenaw County</a:t>
            </a:r>
          </a:p>
        </p:txBody>
      </p:sp>
      <p:sp>
        <p:nvSpPr>
          <p:cNvPr id="10" name="Rectangle 9"/>
          <p:cNvSpPr/>
          <p:nvPr/>
        </p:nvSpPr>
        <p:spPr>
          <a:xfrm>
            <a:off x="8207447" y="4838205"/>
            <a:ext cx="1774966" cy="1582069"/>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00801" y="4838205"/>
            <a:ext cx="1774966" cy="1582069"/>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10360" y="4838205"/>
            <a:ext cx="1924465" cy="1582069"/>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83531" y="4850614"/>
            <a:ext cx="1418403"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Rent Subsidy Private Sector</a:t>
            </a:r>
          </a:p>
        </p:txBody>
      </p:sp>
      <p:sp>
        <p:nvSpPr>
          <p:cNvPr id="18" name="TextBox 17"/>
          <p:cNvSpPr txBox="1"/>
          <p:nvPr/>
        </p:nvSpPr>
        <p:spPr>
          <a:xfrm>
            <a:off x="8390177" y="4850614"/>
            <a:ext cx="1418403" cy="1200329"/>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30% of Income as Rent</a:t>
            </a:r>
          </a:p>
        </p:txBody>
      </p:sp>
      <p:sp>
        <p:nvSpPr>
          <p:cNvPr id="19" name="TextBox 18"/>
          <p:cNvSpPr txBox="1"/>
          <p:nvPr/>
        </p:nvSpPr>
        <p:spPr>
          <a:xfrm>
            <a:off x="10112254" y="4850614"/>
            <a:ext cx="1762246"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50% Area Median Income Eligibility</a:t>
            </a:r>
          </a:p>
        </p:txBody>
      </p:sp>
      <p:sp>
        <p:nvSpPr>
          <p:cNvPr id="20" name="TextBox 19"/>
          <p:cNvSpPr txBox="1"/>
          <p:nvPr/>
        </p:nvSpPr>
        <p:spPr>
          <a:xfrm>
            <a:off x="6519322" y="362506"/>
            <a:ext cx="5515117"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Voucher Programs</a:t>
            </a:r>
          </a:p>
        </p:txBody>
      </p:sp>
      <p:pic>
        <p:nvPicPr>
          <p:cNvPr id="7" name="Picture 6" descr="Map&#10;&#10;Description automatically generated">
            <a:extLst>
              <a:ext uri="{FF2B5EF4-FFF2-40B4-BE49-F238E27FC236}">
                <a16:creationId xmlns:a16="http://schemas.microsoft.com/office/drawing/2014/main" id="{F55E1639-1B91-4F32-9526-9820FC6BC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08" t="4230" r="14323" b="3912"/>
          <a:stretch/>
        </p:blipFill>
        <p:spPr>
          <a:xfrm>
            <a:off x="91470" y="374766"/>
            <a:ext cx="6247462" cy="5446200"/>
          </a:xfrm>
          <a:prstGeom prst="rect">
            <a:avLst/>
          </a:prstGeom>
        </p:spPr>
      </p:pic>
    </p:spTree>
    <p:extLst>
      <p:ext uri="{BB962C8B-B14F-4D97-AF65-F5344CB8AC3E}">
        <p14:creationId xmlns:p14="http://schemas.microsoft.com/office/powerpoint/2010/main" val="1045189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415 W Washington</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07940" cy="587853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Floodway/Floodplain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Must Elevate Residential Use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Adjacent to Railroad</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or MSHDA Funding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Affordable Housing Millage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Brownfield TIF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15% units affordable to 60% AMI</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Chimney Swift Disturbance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Coordinate with Greenway</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 if all affordable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Can sell &amp; use proceeds for affordable </a:t>
            </a:r>
            <a:r>
              <a:rPr lang="en-US" sz="1600" b="1" dirty="0" err="1">
                <a:latin typeface="PT Sans" panose="020B0503020203020204" pitchFamily="34" charset="0"/>
                <a:ea typeface="Source Sans Pro" charset="0"/>
                <a:cs typeface="Arial" panose="020B0604020202020204" pitchFamily="34" charset="0"/>
              </a:rPr>
              <a:t>hsg</a:t>
            </a:r>
            <a:endParaRPr lang="en-US" sz="1600" b="1" dirty="0">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3" name="&quot;No&quot; Symbol 12"/>
          <p:cNvSpPr/>
          <p:nvPr/>
        </p:nvSpPr>
        <p:spPr>
          <a:xfrm>
            <a:off x="6459226" y="1481134"/>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Placeholder 2"/>
          <p:cNvPicPr>
            <a:picLocks noGrp="1" noChangeAspect="1"/>
          </p:cNvPicPr>
          <p:nvPr>
            <p:ph type="pic" sz="quarter" idx="11"/>
          </p:nvPr>
        </p:nvPicPr>
        <p:blipFill>
          <a:blip r:embed="rId3"/>
          <a:srcRect l="3480" r="3480"/>
          <a:stretch>
            <a:fillRect/>
          </a:stretch>
        </p:blipFill>
        <p:spPr>
          <a:prstGeom prst="rect">
            <a:avLst/>
          </a:prstGeom>
        </p:spPr>
      </p:pic>
      <p:sp>
        <p:nvSpPr>
          <p:cNvPr id="21" name="Isosceles Triangle 20"/>
          <p:cNvSpPr/>
          <p:nvPr/>
        </p:nvSpPr>
        <p:spPr>
          <a:xfrm>
            <a:off x="6393971" y="3962994"/>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857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4F76D-1DCD-433D-BA0E-B56D632BB44E}"/>
              </a:ext>
            </a:extLst>
          </p:cNvPr>
          <p:cNvPicPr>
            <a:picLocks noChangeAspect="1"/>
          </p:cNvPicPr>
          <p:nvPr/>
        </p:nvPicPr>
        <p:blipFill>
          <a:blip r:embed="rId2"/>
          <a:stretch>
            <a:fillRect/>
          </a:stretch>
        </p:blipFill>
        <p:spPr>
          <a:xfrm>
            <a:off x="0" y="5773"/>
            <a:ext cx="12202279" cy="6852227"/>
          </a:xfrm>
          <a:prstGeom prst="rect">
            <a:avLst/>
          </a:prstGeom>
        </p:spPr>
      </p:pic>
    </p:spTree>
    <p:extLst>
      <p:ext uri="{BB962C8B-B14F-4D97-AF65-F5344CB8AC3E}">
        <p14:creationId xmlns:p14="http://schemas.microsoft.com/office/powerpoint/2010/main" val="3152558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60A010-D11C-416A-88B3-D9585FAC98DD}"/>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96EB60D6-F1AB-477A-84B5-584193285DAC}"/>
              </a:ext>
            </a:extLst>
          </p:cNvPr>
          <p:cNvSpPr>
            <a:spLocks noGrp="1"/>
          </p:cNvSpPr>
          <p:nvPr>
            <p:ph type="sldNum" sz="quarter" idx="12"/>
          </p:nvPr>
        </p:nvSpPr>
        <p:spPr/>
        <p:txBody>
          <a:bodyPr/>
          <a:lstStyle/>
          <a:p>
            <a:fld id="{D77E9F74-045A-48FC-B9BF-6200E59ED1BF}" type="slidenum">
              <a:rPr lang="en-US" smtClean="0"/>
              <a:t>72</a:t>
            </a:fld>
            <a:endParaRPr lang="en-US"/>
          </a:p>
        </p:txBody>
      </p:sp>
      <p:pic>
        <p:nvPicPr>
          <p:cNvPr id="4" name="Picture 3">
            <a:extLst>
              <a:ext uri="{FF2B5EF4-FFF2-40B4-BE49-F238E27FC236}">
                <a16:creationId xmlns:a16="http://schemas.microsoft.com/office/drawing/2014/main" id="{77998499-9D3A-40BF-8DFD-E3AD06855582}"/>
              </a:ext>
            </a:extLst>
          </p:cNvPr>
          <p:cNvPicPr>
            <a:picLocks noChangeAspect="1"/>
          </p:cNvPicPr>
          <p:nvPr/>
        </p:nvPicPr>
        <p:blipFill>
          <a:blip r:embed="rId2"/>
          <a:stretch>
            <a:fillRect/>
          </a:stretch>
        </p:blipFill>
        <p:spPr>
          <a:xfrm>
            <a:off x="78059" y="7370"/>
            <a:ext cx="12048845" cy="6850629"/>
          </a:xfrm>
          <a:prstGeom prst="rect">
            <a:avLst/>
          </a:prstGeom>
        </p:spPr>
      </p:pic>
    </p:spTree>
    <p:extLst>
      <p:ext uri="{BB962C8B-B14F-4D97-AF65-F5344CB8AC3E}">
        <p14:creationId xmlns:p14="http://schemas.microsoft.com/office/powerpoint/2010/main" val="1008740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7AEFE4-D749-4E0C-B72E-C8DCF2C4C511}"/>
              </a:ext>
            </a:extLst>
          </p:cNvPr>
          <p:cNvSpPr>
            <a:spLocks noGrp="1"/>
          </p:cNvSpPr>
          <p:nvPr>
            <p:ph type="ftr" sz="quarter" idx="11"/>
          </p:nvPr>
        </p:nvSpPr>
        <p:spPr/>
        <p:txBody>
          <a:bodyPr/>
          <a:lstStyle/>
          <a:p>
            <a:r>
              <a:rPr lang="en-US"/>
              <a:t>AAHC</a:t>
            </a:r>
          </a:p>
        </p:txBody>
      </p:sp>
      <p:sp>
        <p:nvSpPr>
          <p:cNvPr id="3" name="Slide Number Placeholder 2">
            <a:extLst>
              <a:ext uri="{FF2B5EF4-FFF2-40B4-BE49-F238E27FC236}">
                <a16:creationId xmlns:a16="http://schemas.microsoft.com/office/drawing/2014/main" id="{AED3BE15-4EB3-45F1-8AEE-6A4509823343}"/>
              </a:ext>
            </a:extLst>
          </p:cNvPr>
          <p:cNvSpPr>
            <a:spLocks noGrp="1"/>
          </p:cNvSpPr>
          <p:nvPr>
            <p:ph type="sldNum" sz="quarter" idx="12"/>
          </p:nvPr>
        </p:nvSpPr>
        <p:spPr/>
        <p:txBody>
          <a:bodyPr/>
          <a:lstStyle/>
          <a:p>
            <a:fld id="{D77E9F74-045A-48FC-B9BF-6200E59ED1BF}" type="slidenum">
              <a:rPr lang="en-US" smtClean="0"/>
              <a:t>73</a:t>
            </a:fld>
            <a:endParaRPr lang="en-US"/>
          </a:p>
        </p:txBody>
      </p:sp>
      <p:pic>
        <p:nvPicPr>
          <p:cNvPr id="4" name="Picture 3">
            <a:extLst>
              <a:ext uri="{FF2B5EF4-FFF2-40B4-BE49-F238E27FC236}">
                <a16:creationId xmlns:a16="http://schemas.microsoft.com/office/drawing/2014/main" id="{6CC31942-CCCC-4DC3-9AFA-EE727B8E5489}"/>
              </a:ext>
            </a:extLst>
          </p:cNvPr>
          <p:cNvPicPr>
            <a:picLocks noChangeAspect="1"/>
          </p:cNvPicPr>
          <p:nvPr/>
        </p:nvPicPr>
        <p:blipFill>
          <a:blip r:embed="rId2"/>
          <a:stretch>
            <a:fillRect/>
          </a:stretch>
        </p:blipFill>
        <p:spPr>
          <a:xfrm>
            <a:off x="1014581" y="1"/>
            <a:ext cx="10339220" cy="6858000"/>
          </a:xfrm>
          <a:prstGeom prst="rect">
            <a:avLst/>
          </a:prstGeom>
        </p:spPr>
      </p:pic>
    </p:spTree>
    <p:extLst>
      <p:ext uri="{BB962C8B-B14F-4D97-AF65-F5344CB8AC3E}">
        <p14:creationId xmlns:p14="http://schemas.microsoft.com/office/powerpoint/2010/main" val="1248400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1510 E Stadium</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2" y="1351179"/>
            <a:ext cx="4812987" cy="550920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Scores Poorly Based on Location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Small for Stand-Alone LIHTC</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8 - 23 Units</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&amp; MSHDA Funding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Millage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Demolition of Fire Station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Or Potential AAHC Office/Maintenance</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Temporary or Permanent</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4" name="5-Point Star 13"/>
          <p:cNvSpPr/>
          <p:nvPr/>
        </p:nvSpPr>
        <p:spPr>
          <a:xfrm>
            <a:off x="6397384" y="150546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5" name="5-Point Star 14"/>
          <p:cNvSpPr/>
          <p:nvPr/>
        </p:nvSpPr>
        <p:spPr>
          <a:xfrm>
            <a:off x="6397384" y="220543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6" name="&quot;No&quot; Symbol 15"/>
          <p:cNvSpPr/>
          <p:nvPr/>
        </p:nvSpPr>
        <p:spPr>
          <a:xfrm>
            <a:off x="6479832" y="2898232"/>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5-Point Star 11"/>
          <p:cNvSpPr/>
          <p:nvPr/>
        </p:nvSpPr>
        <p:spPr>
          <a:xfrm>
            <a:off x="6384294" y="384001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7" name="Isosceles Triangle 16"/>
          <p:cNvSpPr/>
          <p:nvPr/>
        </p:nvSpPr>
        <p:spPr>
          <a:xfrm>
            <a:off x="6409686" y="5768548"/>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396596" y="4756721"/>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C2ECED-4E9E-4A67-86CC-C20B9AABC26C}"/>
              </a:ext>
            </a:extLst>
          </p:cNvPr>
          <p:cNvPicPr>
            <a:picLocks noChangeAspect="1"/>
          </p:cNvPicPr>
          <p:nvPr/>
        </p:nvPicPr>
        <p:blipFill>
          <a:blip r:embed="rId3"/>
          <a:stretch>
            <a:fillRect/>
          </a:stretch>
        </p:blipFill>
        <p:spPr>
          <a:xfrm>
            <a:off x="154704" y="834244"/>
            <a:ext cx="5775043" cy="5079158"/>
          </a:xfrm>
          <a:prstGeom prst="rect">
            <a:avLst/>
          </a:prstGeom>
        </p:spPr>
      </p:pic>
      <p:sp>
        <p:nvSpPr>
          <p:cNvPr id="13" name="TextBox 12">
            <a:extLst>
              <a:ext uri="{FF2B5EF4-FFF2-40B4-BE49-F238E27FC236}">
                <a16:creationId xmlns:a16="http://schemas.microsoft.com/office/drawing/2014/main" id="{57871D74-41FC-4E87-87F0-E6F48E24AAF8}"/>
              </a:ext>
            </a:extLst>
          </p:cNvPr>
          <p:cNvSpPr txBox="1"/>
          <p:nvPr/>
        </p:nvSpPr>
        <p:spPr>
          <a:xfrm>
            <a:off x="288256" y="6408078"/>
            <a:ext cx="11191620" cy="369332"/>
          </a:xfrm>
          <a:prstGeom prst="rect">
            <a:avLst/>
          </a:prstGeom>
          <a:noFill/>
        </p:spPr>
        <p:txBody>
          <a:bodyPr wrap="square" rtlCol="0">
            <a:spAutoFit/>
          </a:bodyPr>
          <a:lstStyle/>
          <a:p>
            <a:r>
              <a:rPr lang="en-US" b="1" dirty="0">
                <a:solidFill>
                  <a:srgbClr val="002060"/>
                </a:solidFill>
              </a:rPr>
              <a:t>Next Steps: Wait until Fire Station #2 staff can move to Fire Station #1, then redevelop</a:t>
            </a:r>
          </a:p>
        </p:txBody>
      </p:sp>
    </p:spTree>
    <p:extLst>
      <p:ext uri="{BB962C8B-B14F-4D97-AF65-F5344CB8AC3E}">
        <p14:creationId xmlns:p14="http://schemas.microsoft.com/office/powerpoint/2010/main" val="315904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2000 S. Industrial</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1" y="1175830"/>
            <a:ext cx="4812987" cy="587853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Underground Storage Tank </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&amp; MSHDA Funding Eligible</a:t>
            </a:r>
          </a:p>
          <a:p>
            <a:pPr>
              <a:lnSpc>
                <a:spcPct val="150000"/>
              </a:lnSpc>
            </a:pPr>
            <a:r>
              <a:rPr lang="en-US" sz="1600" b="1" dirty="0">
                <a:latin typeface="PT Sans" panose="020B0503020203020204" pitchFamily="34" charset="0"/>
                <a:ea typeface="Source Sans Pro" charset="0"/>
                <a:cs typeface="Arial" panose="020B0604020202020204" pitchFamily="34" charset="0"/>
              </a:rPr>
              <a:t>	Adjacent to Railroad</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Large Site – High Potential</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50 - 165 Units</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Test Site for Revenue Bond Financing</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Millage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AAHC Office/Maintenance Relocation</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5" name="5-Point Star 14"/>
          <p:cNvSpPr/>
          <p:nvPr/>
        </p:nvSpPr>
        <p:spPr>
          <a:xfrm>
            <a:off x="6474941" y="346352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6" name="&quot;No&quot; Symbol 15"/>
          <p:cNvSpPr/>
          <p:nvPr/>
        </p:nvSpPr>
        <p:spPr>
          <a:xfrm>
            <a:off x="6479478" y="2711903"/>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Isosceles Triangle 16"/>
          <p:cNvSpPr/>
          <p:nvPr/>
        </p:nvSpPr>
        <p:spPr>
          <a:xfrm>
            <a:off x="6482438" y="6029241"/>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474941" y="1317437"/>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6460534" y="1943935"/>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5-Point Star 17"/>
          <p:cNvSpPr/>
          <p:nvPr/>
        </p:nvSpPr>
        <p:spPr>
          <a:xfrm>
            <a:off x="6476286" y="4591527"/>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4" name="Isosceles Triangle 13"/>
          <p:cNvSpPr/>
          <p:nvPr/>
        </p:nvSpPr>
        <p:spPr>
          <a:xfrm>
            <a:off x="6482438" y="5325951"/>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AB95CC-B8D0-4CC8-AC38-84BE38F44BF0}"/>
              </a:ext>
            </a:extLst>
          </p:cNvPr>
          <p:cNvPicPr>
            <a:picLocks noChangeAspect="1"/>
          </p:cNvPicPr>
          <p:nvPr/>
        </p:nvPicPr>
        <p:blipFill>
          <a:blip r:embed="rId3"/>
          <a:stretch>
            <a:fillRect/>
          </a:stretch>
        </p:blipFill>
        <p:spPr>
          <a:xfrm>
            <a:off x="233270" y="862182"/>
            <a:ext cx="5742718" cy="5309138"/>
          </a:xfrm>
          <a:prstGeom prst="rect">
            <a:avLst/>
          </a:prstGeom>
        </p:spPr>
      </p:pic>
      <p:sp>
        <p:nvSpPr>
          <p:cNvPr id="20" name="TextBox 19">
            <a:extLst>
              <a:ext uri="{FF2B5EF4-FFF2-40B4-BE49-F238E27FC236}">
                <a16:creationId xmlns:a16="http://schemas.microsoft.com/office/drawing/2014/main" id="{B14D8CFC-C9BF-4439-A38D-F18F3F2D661C}"/>
              </a:ext>
            </a:extLst>
          </p:cNvPr>
          <p:cNvSpPr txBox="1"/>
          <p:nvPr/>
        </p:nvSpPr>
        <p:spPr>
          <a:xfrm>
            <a:off x="288256" y="6408078"/>
            <a:ext cx="11482842" cy="369332"/>
          </a:xfrm>
          <a:prstGeom prst="rect">
            <a:avLst/>
          </a:prstGeom>
          <a:noFill/>
        </p:spPr>
        <p:txBody>
          <a:bodyPr wrap="square" rtlCol="0">
            <a:spAutoFit/>
          </a:bodyPr>
          <a:lstStyle/>
          <a:p>
            <a:r>
              <a:rPr lang="en-US" b="1" dirty="0">
                <a:solidFill>
                  <a:srgbClr val="002060"/>
                </a:solidFill>
              </a:rPr>
              <a:t>Next Steps: Need a city-wide space needs assessment to determine what should be developed on site besides housing</a:t>
            </a:r>
          </a:p>
        </p:txBody>
      </p:sp>
    </p:spTree>
    <p:extLst>
      <p:ext uri="{BB962C8B-B14F-4D97-AF65-F5344CB8AC3E}">
        <p14:creationId xmlns:p14="http://schemas.microsoft.com/office/powerpoint/2010/main" val="18109975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5FD05-F87C-4488-B04A-7922238DEEA2}"/>
              </a:ext>
            </a:extLst>
          </p:cNvPr>
          <p:cNvPicPr>
            <a:picLocks noChangeAspect="1"/>
          </p:cNvPicPr>
          <p:nvPr/>
        </p:nvPicPr>
        <p:blipFill>
          <a:blip r:embed="rId2"/>
          <a:stretch>
            <a:fillRect/>
          </a:stretch>
        </p:blipFill>
        <p:spPr>
          <a:xfrm>
            <a:off x="0" y="0"/>
            <a:ext cx="12192000" cy="6892099"/>
          </a:xfrm>
          <a:prstGeom prst="rect">
            <a:avLst/>
          </a:prstGeom>
        </p:spPr>
      </p:pic>
    </p:spTree>
    <p:extLst>
      <p:ext uri="{BB962C8B-B14F-4D97-AF65-F5344CB8AC3E}">
        <p14:creationId xmlns:p14="http://schemas.microsoft.com/office/powerpoint/2010/main" val="28227606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A2EAD9-6C99-4DDF-B132-2E3B86D021E6}"/>
              </a:ext>
            </a:extLst>
          </p:cNvPr>
          <p:cNvPicPr>
            <a:picLocks noChangeAspect="1"/>
          </p:cNvPicPr>
          <p:nvPr/>
        </p:nvPicPr>
        <p:blipFill>
          <a:blip r:embed="rId2"/>
          <a:stretch>
            <a:fillRect/>
          </a:stretch>
        </p:blipFill>
        <p:spPr>
          <a:xfrm>
            <a:off x="0" y="-1"/>
            <a:ext cx="12192000" cy="6901761"/>
          </a:xfrm>
          <a:prstGeom prst="rect">
            <a:avLst/>
          </a:prstGeom>
        </p:spPr>
      </p:pic>
    </p:spTree>
    <p:extLst>
      <p:ext uri="{BB962C8B-B14F-4D97-AF65-F5344CB8AC3E}">
        <p14:creationId xmlns:p14="http://schemas.microsoft.com/office/powerpoint/2010/main" val="201249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E81076-D870-4C11-9C78-88C98BF1CB0A}"/>
              </a:ext>
            </a:extLst>
          </p:cNvPr>
          <p:cNvPicPr>
            <a:picLocks noChangeAspect="1"/>
          </p:cNvPicPr>
          <p:nvPr/>
        </p:nvPicPr>
        <p:blipFill>
          <a:blip r:embed="rId2"/>
          <a:stretch>
            <a:fillRect/>
          </a:stretch>
        </p:blipFill>
        <p:spPr>
          <a:xfrm>
            <a:off x="0" y="0"/>
            <a:ext cx="12192000" cy="6878107"/>
          </a:xfrm>
          <a:prstGeom prst="rect">
            <a:avLst/>
          </a:prstGeom>
        </p:spPr>
      </p:pic>
    </p:spTree>
    <p:extLst>
      <p:ext uri="{BB962C8B-B14F-4D97-AF65-F5344CB8AC3E}">
        <p14:creationId xmlns:p14="http://schemas.microsoft.com/office/powerpoint/2010/main" val="3809131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353 S Main</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91067"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Perfect Size to Max Out Funding</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50 - 90 units</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Minimal Local Resources Needed</a:t>
            </a:r>
          </a:p>
          <a:p>
            <a:pPr lvl="1">
              <a:lnSpc>
                <a:spcPct val="150000"/>
              </a:lnSpc>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 name="5-Point Star 1"/>
          <p:cNvSpPr/>
          <p:nvPr/>
        </p:nvSpPr>
        <p:spPr>
          <a:xfrm>
            <a:off x="6541055" y="140271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5-Point Star 10"/>
          <p:cNvSpPr/>
          <p:nvPr/>
        </p:nvSpPr>
        <p:spPr>
          <a:xfrm>
            <a:off x="6541055" y="391192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5-Point Star 11"/>
          <p:cNvSpPr/>
          <p:nvPr/>
        </p:nvSpPr>
        <p:spPr>
          <a:xfrm>
            <a:off x="6541055" y="216851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5-Point Star 13"/>
          <p:cNvSpPr/>
          <p:nvPr/>
        </p:nvSpPr>
        <p:spPr>
          <a:xfrm>
            <a:off x="6557607" y="467772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213442" y="6447038"/>
            <a:ext cx="10875736" cy="369332"/>
          </a:xfrm>
          <a:prstGeom prst="rect">
            <a:avLst/>
          </a:prstGeom>
          <a:noFill/>
        </p:spPr>
        <p:txBody>
          <a:bodyPr wrap="square" rtlCol="0">
            <a:spAutoFit/>
          </a:bodyPr>
          <a:lstStyle/>
          <a:p>
            <a:r>
              <a:rPr lang="en-US" b="1" dirty="0">
                <a:solidFill>
                  <a:srgbClr val="002060"/>
                </a:solidFill>
              </a:rPr>
              <a:t>AAHC as Developer and moving to Site Plan Approval Process </a:t>
            </a:r>
          </a:p>
        </p:txBody>
      </p:sp>
      <p:sp>
        <p:nvSpPr>
          <p:cNvPr id="17" name="5-Point Star 16"/>
          <p:cNvSpPr/>
          <p:nvPr/>
        </p:nvSpPr>
        <p:spPr>
          <a:xfrm>
            <a:off x="6574159" y="537970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3" name="5-Point Star 12"/>
          <p:cNvSpPr/>
          <p:nvPr/>
        </p:nvSpPr>
        <p:spPr>
          <a:xfrm>
            <a:off x="6557607" y="293431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Placeholder 3"/>
          <p:cNvPicPr>
            <a:picLocks noGrp="1" noChangeAspect="1"/>
          </p:cNvPicPr>
          <p:nvPr>
            <p:ph type="pic" sz="quarter" idx="11"/>
          </p:nvPr>
        </p:nvPicPr>
        <p:blipFill>
          <a:blip r:embed="rId3"/>
          <a:srcRect l="20559" r="20559"/>
          <a:stretch>
            <a:fillRect/>
          </a:stretch>
        </p:blipFill>
        <p:spPr>
          <a:xfrm>
            <a:off x="0" y="-15875"/>
            <a:ext cx="6105525" cy="6334125"/>
          </a:xfrm>
          <a:prstGeom prst="rect">
            <a:avLst/>
          </a:prstGeom>
        </p:spPr>
      </p:pic>
    </p:spTree>
    <p:extLst>
      <p:ext uri="{BB962C8B-B14F-4D97-AF65-F5344CB8AC3E}">
        <p14:creationId xmlns:p14="http://schemas.microsoft.com/office/powerpoint/2010/main" val="3590731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5160559F-E6DB-41BC-B049-0F7765D1A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6315851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2F415-1007-4999-9BCF-1F7B2859B50E}"/>
              </a:ext>
            </a:extLst>
          </p:cNvPr>
          <p:cNvPicPr>
            <a:picLocks noChangeAspect="1"/>
          </p:cNvPicPr>
          <p:nvPr/>
        </p:nvPicPr>
        <p:blipFill>
          <a:blip r:embed="rId2"/>
          <a:stretch>
            <a:fillRect/>
          </a:stretch>
        </p:blipFill>
        <p:spPr>
          <a:xfrm>
            <a:off x="0" y="0"/>
            <a:ext cx="12204351" cy="6858000"/>
          </a:xfrm>
          <a:prstGeom prst="rect">
            <a:avLst/>
          </a:prstGeom>
        </p:spPr>
      </p:pic>
    </p:spTree>
    <p:extLst>
      <p:ext uri="{BB962C8B-B14F-4D97-AF65-F5344CB8AC3E}">
        <p14:creationId xmlns:p14="http://schemas.microsoft.com/office/powerpoint/2010/main" val="1918771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95680" y="275950"/>
            <a:ext cx="5512012"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Platt &amp; </a:t>
            </a:r>
            <a:r>
              <a:rPr lang="en-US" sz="4400" b="1" dirty="0" err="1">
                <a:solidFill>
                  <a:srgbClr val="4A91C2"/>
                </a:solidFill>
                <a:latin typeface="PT Sans" panose="020B0503020203020204" pitchFamily="34" charset="0"/>
              </a:rPr>
              <a:t>Springbrook</a:t>
            </a:r>
            <a:endParaRPr lang="en-US" sz="4400" b="1" dirty="0">
              <a:solidFill>
                <a:srgbClr val="4A91C2"/>
              </a:solidFill>
              <a:latin typeface="PT Sans" panose="020B0503020203020204" pitchFamily="34" charset="0"/>
            </a:endParaRP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2" y="1351179"/>
            <a:ext cx="4812987" cy="550920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Scores Poorly Based on Location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Too Small for Stand-Alone LIHTC</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12-14 Units</a:t>
            </a:r>
          </a:p>
          <a:p>
            <a:pPr lvl="2">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&amp;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Expensive Infrastructure Per Unit</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Road</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Water and Sewer</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4" name="5-Point Star 13"/>
          <p:cNvSpPr/>
          <p:nvPr/>
        </p:nvSpPr>
        <p:spPr>
          <a:xfrm>
            <a:off x="6397384" y="150546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5" name="5-Point Star 14"/>
          <p:cNvSpPr/>
          <p:nvPr/>
        </p:nvSpPr>
        <p:spPr>
          <a:xfrm>
            <a:off x="6397384" y="220543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166255" y="6488668"/>
            <a:ext cx="11820698" cy="369332"/>
          </a:xfrm>
          <a:prstGeom prst="rect">
            <a:avLst/>
          </a:prstGeom>
          <a:noFill/>
        </p:spPr>
        <p:txBody>
          <a:bodyPr wrap="square" rtlCol="0">
            <a:spAutoFit/>
          </a:bodyPr>
          <a:lstStyle/>
          <a:p>
            <a:r>
              <a:rPr lang="en-US" b="1" dirty="0">
                <a:solidFill>
                  <a:srgbClr val="002060"/>
                </a:solidFill>
              </a:rPr>
              <a:t>Next Steps: Community Engagement related to Density, Owner/Rental, single-family/multi-family</a:t>
            </a:r>
          </a:p>
        </p:txBody>
      </p:sp>
      <p:pic>
        <p:nvPicPr>
          <p:cNvPr id="2" name="Picture Placeholder 1"/>
          <p:cNvPicPr>
            <a:picLocks noGrp="1" noChangeAspect="1"/>
          </p:cNvPicPr>
          <p:nvPr>
            <p:ph type="pic" sz="quarter" idx="11"/>
          </p:nvPr>
        </p:nvPicPr>
        <p:blipFill>
          <a:blip r:embed="rId3"/>
          <a:srcRect l="2100" r="2100"/>
          <a:stretch>
            <a:fillRect/>
          </a:stretch>
        </p:blipFill>
        <p:spPr>
          <a:prstGeom prst="rect">
            <a:avLst/>
          </a:prstGeom>
        </p:spPr>
      </p:pic>
      <p:sp>
        <p:nvSpPr>
          <p:cNvPr id="13" name="&quot;No&quot; Symbol 12"/>
          <p:cNvSpPr/>
          <p:nvPr/>
        </p:nvSpPr>
        <p:spPr>
          <a:xfrm>
            <a:off x="6474941" y="4724898"/>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ot;No&quot; Symbol 15"/>
          <p:cNvSpPr/>
          <p:nvPr/>
        </p:nvSpPr>
        <p:spPr>
          <a:xfrm>
            <a:off x="6479832" y="2898232"/>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5-Point Star 11"/>
          <p:cNvSpPr/>
          <p:nvPr/>
        </p:nvSpPr>
        <p:spPr>
          <a:xfrm>
            <a:off x="6397384" y="398699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9" name="Isosceles Triangle 18"/>
          <p:cNvSpPr/>
          <p:nvPr/>
        </p:nvSpPr>
        <p:spPr>
          <a:xfrm>
            <a:off x="6510355" y="5785026"/>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911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4700" kern="1200" dirty="0">
                <a:solidFill>
                  <a:srgbClr val="0070C0"/>
                </a:solidFill>
                <a:latin typeface="+mj-lt"/>
                <a:ea typeface="+mj-ea"/>
                <a:cs typeface="+mj-cs"/>
              </a:rPr>
              <a:t>2022 AAHC</a:t>
            </a:r>
            <a:br>
              <a:rPr lang="en-US" sz="4700" kern="1200" dirty="0">
                <a:solidFill>
                  <a:srgbClr val="0070C0"/>
                </a:solidFill>
                <a:latin typeface="+mj-lt"/>
                <a:ea typeface="+mj-ea"/>
                <a:cs typeface="+mj-cs"/>
              </a:rPr>
            </a:br>
            <a:r>
              <a:rPr lang="en-US" sz="4700" kern="1200" dirty="0">
                <a:solidFill>
                  <a:srgbClr val="0070C0"/>
                </a:solidFill>
                <a:latin typeface="+mj-lt"/>
                <a:ea typeface="+mj-ea"/>
                <a:cs typeface="+mj-cs"/>
              </a:rPr>
              <a:t>NEW HUD DESIGNATION: </a:t>
            </a:r>
            <a:br>
              <a:rPr lang="en-US" sz="4700" kern="1200" dirty="0">
                <a:solidFill>
                  <a:srgbClr val="0070C0"/>
                </a:solidFill>
                <a:latin typeface="+mj-lt"/>
                <a:ea typeface="+mj-ea"/>
                <a:cs typeface="+mj-cs"/>
              </a:rPr>
            </a:br>
            <a:r>
              <a:rPr lang="en-US" sz="4700" kern="1200" dirty="0">
                <a:solidFill>
                  <a:srgbClr val="0070C0"/>
                </a:solidFill>
                <a:latin typeface="+mj-lt"/>
                <a:ea typeface="+mj-ea"/>
                <a:cs typeface="+mj-cs"/>
              </a:rPr>
              <a:t>LANDLORD INCENTIVES COHORT #4</a:t>
            </a:r>
            <a:br>
              <a:rPr lang="en-US" sz="4700" kern="1200" dirty="0">
                <a:solidFill>
                  <a:srgbClr val="0070C0"/>
                </a:solidFill>
                <a:latin typeface="+mj-lt"/>
                <a:ea typeface="+mj-ea"/>
                <a:cs typeface="+mj-cs"/>
              </a:rPr>
            </a:br>
            <a:r>
              <a:rPr lang="en-US" sz="4700" kern="1200" dirty="0">
                <a:solidFill>
                  <a:srgbClr val="0070C0"/>
                </a:solidFill>
                <a:latin typeface="+mj-lt"/>
                <a:ea typeface="+mj-ea"/>
                <a:cs typeface="+mj-cs"/>
              </a:rPr>
              <a:t>MOVING TO WORK </a:t>
            </a:r>
          </a:p>
        </p:txBody>
      </p:sp>
      <p:sp>
        <p:nvSpPr>
          <p:cNvPr id="4" name="Footer Placeholder 3">
            <a:extLst>
              <a:ext uri="{FF2B5EF4-FFF2-40B4-BE49-F238E27FC236}">
                <a16:creationId xmlns:a16="http://schemas.microsoft.com/office/drawing/2014/main" id="{FAD664A1-7998-48FA-9204-524DB381D57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AAHC</a:t>
            </a:r>
          </a:p>
        </p:txBody>
      </p:sp>
      <p:sp>
        <p:nvSpPr>
          <p:cNvPr id="5" name="Slide Number Placeholder 4">
            <a:extLst>
              <a:ext uri="{FF2B5EF4-FFF2-40B4-BE49-F238E27FC236}">
                <a16:creationId xmlns:a16="http://schemas.microsoft.com/office/drawing/2014/main" id="{4F695864-F9F9-442A-B575-97DEAB35C59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77E9F74-045A-48FC-B9BF-6200E59ED1BF}" type="slidenum">
              <a:rPr lang="en-US" smtClean="0"/>
              <a:pPr>
                <a:spcAft>
                  <a:spcPts val="600"/>
                </a:spcAft>
              </a:pPr>
              <a:t>82</a:t>
            </a:fld>
            <a:endParaRPr lang="en-US"/>
          </a:p>
        </p:txBody>
      </p:sp>
      <p:graphicFrame>
        <p:nvGraphicFramePr>
          <p:cNvPr id="30" name="Content Placeholder 2">
            <a:extLst>
              <a:ext uri="{FF2B5EF4-FFF2-40B4-BE49-F238E27FC236}">
                <a16:creationId xmlns:a16="http://schemas.microsoft.com/office/drawing/2014/main" id="{E62CD0A3-7411-441D-92AE-A2A1DDD96AF7}"/>
              </a:ext>
            </a:extLst>
          </p:cNvPr>
          <p:cNvGraphicFramePr>
            <a:graphicFrameLocks noGrp="1"/>
          </p:cNvGraphicFramePr>
          <p:nvPr>
            <p:ph sz="half"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0448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MTW Implementation</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6330696" y="1308544"/>
            <a:ext cx="5221224" cy="5230368"/>
          </a:xfrm>
        </p:spPr>
        <p:txBody>
          <a:bodyPr vert="horz" lIns="91440" tIns="45720" rIns="91440" bIns="45720" rtlCol="0" anchor="ctr">
            <a:normAutofit/>
          </a:bodyPr>
          <a:lstStyle/>
          <a:p>
            <a:pPr marL="0" indent="0" algn="ctr">
              <a:buNone/>
            </a:pPr>
            <a:r>
              <a:rPr lang="en-US" sz="2000" b="1" dirty="0">
                <a:solidFill>
                  <a:schemeClr val="tx2"/>
                </a:solidFill>
              </a:rPr>
              <a:t>Tenants</a:t>
            </a:r>
          </a:p>
          <a:p>
            <a:pPr lvl="1"/>
            <a:r>
              <a:rPr lang="en-US" sz="2000" dirty="0">
                <a:solidFill>
                  <a:schemeClr val="tx2"/>
                </a:solidFill>
              </a:rPr>
              <a:t>Address barriers such as credit score or lack of credit</a:t>
            </a:r>
          </a:p>
          <a:p>
            <a:pPr lvl="1"/>
            <a:r>
              <a:rPr lang="en-US" sz="2000" dirty="0">
                <a:solidFill>
                  <a:schemeClr val="tx2"/>
                </a:solidFill>
              </a:rPr>
              <a:t>Security deposit assistance</a:t>
            </a:r>
          </a:p>
          <a:p>
            <a:pPr lvl="1"/>
            <a:r>
              <a:rPr lang="en-US" sz="2000" dirty="0">
                <a:solidFill>
                  <a:schemeClr val="tx2"/>
                </a:solidFill>
              </a:rPr>
              <a:t>Utility deposit assistance or utility arrears payments</a:t>
            </a:r>
          </a:p>
          <a:p>
            <a:pPr lvl="1"/>
            <a:r>
              <a:rPr lang="en-US" sz="2000" dirty="0">
                <a:solidFill>
                  <a:schemeClr val="tx2"/>
                </a:solidFill>
              </a:rPr>
              <a:t>Housing search assistance</a:t>
            </a:r>
          </a:p>
          <a:p>
            <a:pPr lvl="1"/>
            <a:r>
              <a:rPr lang="en-US" sz="2000" dirty="0">
                <a:solidFill>
                  <a:schemeClr val="tx2"/>
                </a:solidFill>
              </a:rPr>
              <a:t>Renter’s insurance </a:t>
            </a:r>
          </a:p>
          <a:p>
            <a:pPr lvl="1"/>
            <a:r>
              <a:rPr lang="en-US" sz="2000" dirty="0">
                <a:solidFill>
                  <a:schemeClr val="tx2"/>
                </a:solidFill>
              </a:rPr>
              <a:t>Initial move-in essential household items like beds, towels, kitchen supplies</a:t>
            </a:r>
          </a:p>
          <a:p>
            <a:pPr lvl="1"/>
            <a:r>
              <a:rPr lang="en-US" sz="2000" dirty="0">
                <a:solidFill>
                  <a:schemeClr val="tx2"/>
                </a:solidFill>
              </a:rPr>
              <a:t>On-line tenant portal: rent payments, income certifications, waitlist, communications</a:t>
            </a:r>
          </a:p>
          <a:p>
            <a:pPr marL="457200" lvl="1"/>
            <a:endParaRPr lang="en-US" sz="1800" dirty="0">
              <a:solidFill>
                <a:schemeClr val="tx2"/>
              </a:solidFill>
            </a:endParaRPr>
          </a:p>
          <a:p>
            <a:pPr lvl="1"/>
            <a:endParaRPr lang="en-US" sz="1800" dirty="0">
              <a:solidFill>
                <a:schemeClr val="tx2"/>
              </a:solidFill>
            </a:endParaRPr>
          </a:p>
          <a:p>
            <a:pPr marL="457200" lvl="1" indent="0">
              <a:buNone/>
            </a:pPr>
            <a:endParaRPr lang="en-US" sz="1800" dirty="0">
              <a:solidFill>
                <a:schemeClr val="tx2"/>
              </a:solidFill>
            </a:endParaRPr>
          </a:p>
          <a:p>
            <a:pPr lvl="1"/>
            <a:endParaRPr lang="en-US" sz="1800" dirty="0">
              <a:solidFill>
                <a:schemeClr val="tx2"/>
              </a:solidFill>
            </a:endParaRPr>
          </a:p>
        </p:txBody>
      </p:sp>
      <p:sp>
        <p:nvSpPr>
          <p:cNvPr id="4" name="Footer Placeholder 3">
            <a:extLst>
              <a:ext uri="{FF2B5EF4-FFF2-40B4-BE49-F238E27FC236}">
                <a16:creationId xmlns:a16="http://schemas.microsoft.com/office/drawing/2014/main" id="{EB9DC7C3-AD6C-48CB-96E9-7D019B22DD1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AAHC</a:t>
            </a:r>
          </a:p>
        </p:txBody>
      </p:sp>
      <p:sp>
        <p:nvSpPr>
          <p:cNvPr id="5" name="Slide Number Placeholder 4">
            <a:extLst>
              <a:ext uri="{FF2B5EF4-FFF2-40B4-BE49-F238E27FC236}">
                <a16:creationId xmlns:a16="http://schemas.microsoft.com/office/drawing/2014/main" id="{C627185F-EB3E-49DA-97FD-76B4B80C8BB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77E9F74-045A-48FC-B9BF-6200E59ED1BF}" type="slidenum">
              <a:rPr lang="en-US"/>
              <a:pPr>
                <a:spcAft>
                  <a:spcPts val="600"/>
                </a:spcAft>
              </a:pPr>
              <a:t>83</a:t>
            </a:fld>
            <a:endParaRPr lang="en-US"/>
          </a:p>
        </p:txBody>
      </p:sp>
    </p:spTree>
    <p:extLst>
      <p:ext uri="{BB962C8B-B14F-4D97-AF65-F5344CB8AC3E}">
        <p14:creationId xmlns:p14="http://schemas.microsoft.com/office/powerpoint/2010/main" val="1996489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A99C-9C11-4362-9A89-06B7935A08A4}"/>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MTW Implementation</a:t>
            </a:r>
          </a:p>
        </p:txBody>
      </p:sp>
      <p:sp>
        <p:nvSpPr>
          <p:cNvPr id="3" name="Content Placeholder 2">
            <a:extLst>
              <a:ext uri="{FF2B5EF4-FFF2-40B4-BE49-F238E27FC236}">
                <a16:creationId xmlns:a16="http://schemas.microsoft.com/office/drawing/2014/main" id="{3133E019-0B63-4D89-BA8C-B7AF32EBF7A0}"/>
              </a:ext>
            </a:extLst>
          </p:cNvPr>
          <p:cNvSpPr>
            <a:spLocks noGrp="1"/>
          </p:cNvSpPr>
          <p:nvPr>
            <p:ph sz="half" idx="1"/>
          </p:nvPr>
        </p:nvSpPr>
        <p:spPr>
          <a:xfrm>
            <a:off x="6330696" y="1432114"/>
            <a:ext cx="5221224" cy="5230368"/>
          </a:xfrm>
        </p:spPr>
        <p:txBody>
          <a:bodyPr vert="horz" lIns="91440" tIns="45720" rIns="91440" bIns="45720" rtlCol="0" anchor="ctr">
            <a:normAutofit/>
          </a:bodyPr>
          <a:lstStyle/>
          <a:p>
            <a:pPr marL="0" indent="0" algn="ctr">
              <a:buNone/>
            </a:pPr>
            <a:r>
              <a:rPr lang="en-US" sz="2000" b="1" dirty="0">
                <a:solidFill>
                  <a:schemeClr val="tx2"/>
                </a:solidFill>
              </a:rPr>
              <a:t>Landlord Recruitment &amp; Retention</a:t>
            </a:r>
          </a:p>
          <a:p>
            <a:pPr lvl="1"/>
            <a:r>
              <a:rPr lang="en-US" sz="2000" dirty="0">
                <a:solidFill>
                  <a:schemeClr val="tx2"/>
                </a:solidFill>
              </a:rPr>
              <a:t>Pre-inspection of units</a:t>
            </a:r>
          </a:p>
          <a:p>
            <a:pPr lvl="1"/>
            <a:r>
              <a:rPr lang="en-US" sz="2000" dirty="0">
                <a:solidFill>
                  <a:schemeClr val="tx2"/>
                </a:solidFill>
              </a:rPr>
              <a:t>Incentives for new landlords</a:t>
            </a:r>
          </a:p>
          <a:p>
            <a:pPr lvl="1"/>
            <a:r>
              <a:rPr lang="en-US" sz="2000" dirty="0">
                <a:solidFill>
                  <a:schemeClr val="tx2"/>
                </a:solidFill>
              </a:rPr>
              <a:t>Incentives to retain landlords </a:t>
            </a:r>
          </a:p>
          <a:p>
            <a:pPr lvl="1"/>
            <a:r>
              <a:rPr lang="en-US" sz="2000" dirty="0">
                <a:solidFill>
                  <a:schemeClr val="tx2"/>
                </a:solidFill>
              </a:rPr>
              <a:t>Assist with repairs to apartments</a:t>
            </a:r>
          </a:p>
          <a:p>
            <a:pPr lvl="1"/>
            <a:r>
              <a:rPr lang="en-US" sz="2000" dirty="0">
                <a:solidFill>
                  <a:schemeClr val="tx2"/>
                </a:solidFill>
              </a:rPr>
              <a:t>Unpaid rent mitigation fund</a:t>
            </a:r>
          </a:p>
          <a:p>
            <a:pPr lvl="1"/>
            <a:r>
              <a:rPr lang="en-US" sz="2000" dirty="0">
                <a:solidFill>
                  <a:schemeClr val="tx2"/>
                </a:solidFill>
              </a:rPr>
              <a:t>Vacancy payments between tenants</a:t>
            </a:r>
          </a:p>
          <a:p>
            <a:pPr lvl="1"/>
            <a:r>
              <a:rPr lang="en-US" sz="2000" dirty="0">
                <a:solidFill>
                  <a:schemeClr val="tx2"/>
                </a:solidFill>
              </a:rPr>
              <a:t>Holding fees</a:t>
            </a:r>
          </a:p>
          <a:p>
            <a:pPr lvl="1"/>
            <a:r>
              <a:rPr lang="en-US" sz="2000" dirty="0">
                <a:solidFill>
                  <a:schemeClr val="tx2"/>
                </a:solidFill>
              </a:rPr>
              <a:t>On-line landlord portal: payments, inspection status, communications</a:t>
            </a:r>
          </a:p>
          <a:p>
            <a:pPr marL="457200" lvl="1"/>
            <a:endParaRPr lang="en-US" sz="1800" dirty="0">
              <a:solidFill>
                <a:schemeClr val="tx2"/>
              </a:solidFill>
            </a:endParaRPr>
          </a:p>
          <a:p>
            <a:pPr lvl="1"/>
            <a:endParaRPr lang="en-US" sz="1800" dirty="0">
              <a:solidFill>
                <a:schemeClr val="tx2"/>
              </a:solidFill>
            </a:endParaRPr>
          </a:p>
          <a:p>
            <a:pPr lvl="1"/>
            <a:endParaRPr lang="en-US" sz="1800" dirty="0">
              <a:solidFill>
                <a:schemeClr val="tx2"/>
              </a:solidFill>
            </a:endParaRPr>
          </a:p>
          <a:p>
            <a:pPr lvl="1"/>
            <a:endParaRPr lang="en-US" sz="1800" dirty="0">
              <a:solidFill>
                <a:schemeClr val="tx2"/>
              </a:solidFill>
            </a:endParaRPr>
          </a:p>
        </p:txBody>
      </p:sp>
      <p:sp>
        <p:nvSpPr>
          <p:cNvPr id="4" name="Footer Placeholder 3">
            <a:extLst>
              <a:ext uri="{FF2B5EF4-FFF2-40B4-BE49-F238E27FC236}">
                <a16:creationId xmlns:a16="http://schemas.microsoft.com/office/drawing/2014/main" id="{EB9DC7C3-AD6C-48CB-96E9-7D019B22DD1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AAHC</a:t>
            </a:r>
          </a:p>
        </p:txBody>
      </p:sp>
      <p:sp>
        <p:nvSpPr>
          <p:cNvPr id="5" name="Slide Number Placeholder 4">
            <a:extLst>
              <a:ext uri="{FF2B5EF4-FFF2-40B4-BE49-F238E27FC236}">
                <a16:creationId xmlns:a16="http://schemas.microsoft.com/office/drawing/2014/main" id="{C627185F-EB3E-49DA-97FD-76B4B80C8BB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77E9F74-045A-48FC-B9BF-6200E59ED1BF}" type="slidenum">
              <a:rPr lang="en-US"/>
              <a:pPr>
                <a:spcAft>
                  <a:spcPts val="600"/>
                </a:spcAft>
              </a:pPr>
              <a:t>84</a:t>
            </a:fld>
            <a:endParaRPr lang="en-US"/>
          </a:p>
        </p:txBody>
      </p:sp>
    </p:spTree>
    <p:extLst>
      <p:ext uri="{BB962C8B-B14F-4D97-AF65-F5344CB8AC3E}">
        <p14:creationId xmlns:p14="http://schemas.microsoft.com/office/powerpoint/2010/main" val="14099957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F690-5E0B-4BBB-B884-D4547F22F741}"/>
              </a:ext>
            </a:extLst>
          </p:cNvPr>
          <p:cNvSpPr>
            <a:spLocks noGrp="1"/>
          </p:cNvSpPr>
          <p:nvPr>
            <p:ph type="title"/>
          </p:nvPr>
        </p:nvSpPr>
        <p:spPr>
          <a:xfrm>
            <a:off x="771293" y="128084"/>
            <a:ext cx="11082454" cy="1505883"/>
          </a:xfrm>
        </p:spPr>
        <p:txBody>
          <a:bodyPr vert="horz" lIns="91440" tIns="45720" rIns="91440" bIns="45720" rtlCol="0" anchor="ctr">
            <a:normAutofit/>
          </a:bodyPr>
          <a:lstStyle/>
          <a:p>
            <a:r>
              <a:rPr lang="en-US" sz="3600" b="1" dirty="0">
                <a:solidFill>
                  <a:srgbClr val="4A91C2"/>
                </a:solidFill>
                <a:latin typeface="PT Sans" panose="020B0503020203020204" pitchFamily="34" charset="0"/>
                <a:ea typeface="+mn-ea"/>
                <a:cs typeface="+mn-cs"/>
              </a:rPr>
              <a:t>Housing &amp; Human Services Educational Series </a:t>
            </a:r>
          </a:p>
        </p:txBody>
      </p:sp>
      <p:pic>
        <p:nvPicPr>
          <p:cNvPr id="4" name="Picture 3">
            <a:extLst>
              <a:ext uri="{FF2B5EF4-FFF2-40B4-BE49-F238E27FC236}">
                <a16:creationId xmlns:a16="http://schemas.microsoft.com/office/drawing/2014/main" id="{32264BF6-2273-4556-ACD7-E1697B57B5A5}"/>
              </a:ext>
            </a:extLst>
          </p:cNvPr>
          <p:cNvPicPr>
            <a:picLocks noChangeAspect="1"/>
          </p:cNvPicPr>
          <p:nvPr/>
        </p:nvPicPr>
        <p:blipFill>
          <a:blip r:embed="rId3"/>
          <a:stretch>
            <a:fillRect/>
          </a:stretch>
        </p:blipFill>
        <p:spPr>
          <a:xfrm>
            <a:off x="900331" y="1467182"/>
            <a:ext cx="10388289" cy="4752643"/>
          </a:xfrm>
          <a:prstGeom prst="rect">
            <a:avLst/>
          </a:prstGeom>
        </p:spPr>
      </p:pic>
      <p:sp>
        <p:nvSpPr>
          <p:cNvPr id="3" name="Footer Placeholder 2">
            <a:extLst>
              <a:ext uri="{FF2B5EF4-FFF2-40B4-BE49-F238E27FC236}">
                <a16:creationId xmlns:a16="http://schemas.microsoft.com/office/drawing/2014/main" id="{A94556E8-18AC-4E35-BEC9-617865B487F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AAHC</a:t>
            </a:r>
          </a:p>
        </p:txBody>
      </p:sp>
      <p:sp>
        <p:nvSpPr>
          <p:cNvPr id="6" name="Slide Number Placeholder 5">
            <a:extLst>
              <a:ext uri="{FF2B5EF4-FFF2-40B4-BE49-F238E27FC236}">
                <a16:creationId xmlns:a16="http://schemas.microsoft.com/office/drawing/2014/main" id="{82000179-401F-4BEC-81CD-8C7DAAB945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7E9F74-045A-48FC-B9BF-6200E59ED1BF}"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85</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216511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6F9-3F80-41F1-BC58-8033F5340FB4}"/>
              </a:ext>
            </a:extLst>
          </p:cNvPr>
          <p:cNvSpPr>
            <a:spLocks noGrp="1"/>
          </p:cNvSpPr>
          <p:nvPr>
            <p:ph type="ctrTitle"/>
          </p:nvPr>
        </p:nvSpPr>
        <p:spPr>
          <a:xfrm>
            <a:off x="1524000" y="406400"/>
            <a:ext cx="9144000" cy="2387600"/>
          </a:xfrm>
        </p:spPr>
        <p:txBody>
          <a:bodyPr/>
          <a:lstStyle/>
          <a:p>
            <a:r>
              <a:rPr lang="en-US" dirty="0"/>
              <a:t>Group Question</a:t>
            </a:r>
          </a:p>
        </p:txBody>
      </p:sp>
      <p:sp>
        <p:nvSpPr>
          <p:cNvPr id="3" name="Subtitle 2">
            <a:extLst>
              <a:ext uri="{FF2B5EF4-FFF2-40B4-BE49-F238E27FC236}">
                <a16:creationId xmlns:a16="http://schemas.microsoft.com/office/drawing/2014/main" id="{6BFF9650-53CF-491F-BF6F-FFA967D13FB4}"/>
              </a:ext>
            </a:extLst>
          </p:cNvPr>
          <p:cNvSpPr>
            <a:spLocks noGrp="1"/>
          </p:cNvSpPr>
          <p:nvPr>
            <p:ph type="subTitle" idx="1"/>
          </p:nvPr>
        </p:nvSpPr>
        <p:spPr/>
        <p:txBody>
          <a:bodyPr>
            <a:normAutofit/>
          </a:bodyPr>
          <a:lstStyle/>
          <a:p>
            <a:pPr marL="457200" indent="-457200" algn="l">
              <a:buAutoNum type="arabicParenR"/>
            </a:pPr>
            <a:r>
              <a:rPr lang="en-US" dirty="0"/>
              <a:t>Talk about something you have learned so far today that you did not previously know</a:t>
            </a:r>
          </a:p>
        </p:txBody>
      </p:sp>
    </p:spTree>
    <p:extLst>
      <p:ext uri="{BB962C8B-B14F-4D97-AF65-F5344CB8AC3E}">
        <p14:creationId xmlns:p14="http://schemas.microsoft.com/office/powerpoint/2010/main" val="295494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2115" y="1634103"/>
            <a:ext cx="5575443" cy="1600438"/>
          </a:xfrm>
          <a:prstGeom prst="rect">
            <a:avLst/>
          </a:prstGeom>
          <a:noFill/>
        </p:spPr>
        <p:txBody>
          <a:bodyPr wrap="square" rtlCol="0">
            <a:spAutoFit/>
          </a:bodyPr>
          <a:lstStyle/>
          <a:p>
            <a:pPr algn="just">
              <a:lnSpc>
                <a:spcPct val="150000"/>
              </a:lnSpc>
            </a:pPr>
            <a:r>
              <a:rPr lang="en-US" sz="1400" b="1" dirty="0">
                <a:latin typeface="PT Sans" panose="020B0503020203020204" pitchFamily="34" charset="0"/>
                <a:ea typeface="Source Sans Pro" charset="0"/>
                <a:cs typeface="Arial" panose="020B0604020202020204" pitchFamily="34" charset="0"/>
              </a:rPr>
              <a:t>Client-centered Case Management, Mental Health, Community Building, Crisis Services, Financial Literacy, Jobs, Youth Programs, Support Groups,  Eviction Prevention, Quality of Life Services, Resident Council, Art Therapy, Medical Services</a:t>
            </a:r>
          </a:p>
          <a:p>
            <a:pPr algn="just"/>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59382" y="1008198"/>
            <a:ext cx="5375418" cy="461665"/>
          </a:xfrm>
          <a:prstGeom prst="rect">
            <a:avLst/>
          </a:prstGeom>
          <a:noFill/>
        </p:spPr>
        <p:txBody>
          <a:bodyPr wrap="square" rtlCol="0">
            <a:spAutoFit/>
          </a:bodyPr>
          <a:lstStyle/>
          <a:p>
            <a:r>
              <a:rPr lang="en-US" sz="2400" dirty="0">
                <a:latin typeface="Abhaya Libre SemiBold" panose="02000703000000000000" pitchFamily="2" charset="0"/>
              </a:rPr>
              <a:t>Mental Health and Supportive Services</a:t>
            </a:r>
          </a:p>
        </p:txBody>
      </p:sp>
      <p:cxnSp>
        <p:nvCxnSpPr>
          <p:cNvPr id="6" name="Straight Connector 5"/>
          <p:cNvCxnSpPr/>
          <p:nvPr/>
        </p:nvCxnSpPr>
        <p:spPr>
          <a:xfrm>
            <a:off x="6445107" y="1544200"/>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8945" y="6401390"/>
            <a:ext cx="4910667"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0"/>
              </a:rPr>
              <a:t>www.a2gov.org</a:t>
            </a:r>
          </a:p>
        </p:txBody>
      </p:sp>
      <p:sp>
        <p:nvSpPr>
          <p:cNvPr id="8" name="TextBox 7"/>
          <p:cNvSpPr txBox="1"/>
          <p:nvPr/>
        </p:nvSpPr>
        <p:spPr>
          <a:xfrm>
            <a:off x="276577" y="6401390"/>
            <a:ext cx="4910667" cy="369332"/>
          </a:xfrm>
          <a:prstGeom prst="rect">
            <a:avLst/>
          </a:prstGeom>
          <a:noFill/>
        </p:spPr>
        <p:txBody>
          <a:bodyPr wrap="square" rtlCol="0">
            <a:spAutoFit/>
          </a:bodyPr>
          <a:lstStyle/>
          <a:p>
            <a:r>
              <a:rPr lang="en-US" dirty="0">
                <a:latin typeface="PT Sans" panose="020B0503020203020204" pitchFamily="34" charset="0"/>
              </a:rPr>
              <a:t>Resident Art Room at Miller </a:t>
            </a:r>
          </a:p>
        </p:txBody>
      </p:sp>
      <p:sp>
        <p:nvSpPr>
          <p:cNvPr id="10" name="Rectangle 9"/>
          <p:cNvSpPr/>
          <p:nvPr/>
        </p:nvSpPr>
        <p:spPr>
          <a:xfrm>
            <a:off x="9601200" y="4969531"/>
            <a:ext cx="631027" cy="686566"/>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72514" y="4996269"/>
            <a:ext cx="1723894" cy="674070"/>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325099" y="4469240"/>
            <a:ext cx="1803541" cy="1212738"/>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63549" y="5001111"/>
            <a:ext cx="1260476" cy="707886"/>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Avalon</a:t>
            </a:r>
          </a:p>
          <a:p>
            <a:pPr algn="ctr"/>
            <a:r>
              <a:rPr lang="en-US" sz="2000" b="1" dirty="0">
                <a:solidFill>
                  <a:schemeClr val="bg1"/>
                </a:solidFill>
                <a:latin typeface="PT Sans" panose="020B0503020203020204" pitchFamily="34" charset="0"/>
              </a:rPr>
              <a:t>Housing</a:t>
            </a:r>
          </a:p>
        </p:txBody>
      </p:sp>
      <p:sp>
        <p:nvSpPr>
          <p:cNvPr id="18" name="TextBox 17"/>
          <p:cNvSpPr txBox="1"/>
          <p:nvPr/>
        </p:nvSpPr>
        <p:spPr>
          <a:xfrm>
            <a:off x="9320089" y="5104145"/>
            <a:ext cx="1193248"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VA</a:t>
            </a:r>
          </a:p>
        </p:txBody>
      </p:sp>
      <p:sp>
        <p:nvSpPr>
          <p:cNvPr id="19" name="TextBox 18"/>
          <p:cNvSpPr txBox="1"/>
          <p:nvPr/>
        </p:nvSpPr>
        <p:spPr>
          <a:xfrm>
            <a:off x="10325099" y="4481648"/>
            <a:ext cx="1803541" cy="1015663"/>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Community Action Network</a:t>
            </a:r>
          </a:p>
        </p:txBody>
      </p:sp>
      <p:sp>
        <p:nvSpPr>
          <p:cNvPr id="20" name="TextBox 19"/>
          <p:cNvSpPr txBox="1"/>
          <p:nvPr/>
        </p:nvSpPr>
        <p:spPr>
          <a:xfrm>
            <a:off x="6242115" y="257285"/>
            <a:ext cx="5767497"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Community Partners</a:t>
            </a:r>
          </a:p>
        </p:txBody>
      </p:sp>
      <p:sp>
        <p:nvSpPr>
          <p:cNvPr id="21" name="Rectangle 20"/>
          <p:cNvSpPr/>
          <p:nvPr/>
        </p:nvSpPr>
        <p:spPr>
          <a:xfrm>
            <a:off x="9611653" y="5723363"/>
            <a:ext cx="2516986" cy="610761"/>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505316" y="5743883"/>
            <a:ext cx="2623323" cy="369332"/>
          </a:xfrm>
          <a:prstGeom prst="rect">
            <a:avLst/>
          </a:prstGeom>
          <a:noFill/>
        </p:spPr>
        <p:txBody>
          <a:bodyPr wrap="square" rtlCol="0">
            <a:spAutoFit/>
          </a:bodyPr>
          <a:lstStyle/>
          <a:p>
            <a:pPr algn="ctr"/>
            <a:r>
              <a:rPr lang="en-US" b="1" dirty="0">
                <a:solidFill>
                  <a:schemeClr val="bg1"/>
                </a:solidFill>
                <a:latin typeface="PT Sans" panose="020B0503020203020204" pitchFamily="34" charset="0"/>
              </a:rPr>
              <a:t>Packard Community Clinic</a:t>
            </a:r>
          </a:p>
        </p:txBody>
      </p:sp>
      <p:sp>
        <p:nvSpPr>
          <p:cNvPr id="23" name="Rectangle 22"/>
          <p:cNvSpPr/>
          <p:nvPr/>
        </p:nvSpPr>
        <p:spPr>
          <a:xfrm>
            <a:off x="9664700" y="3698594"/>
            <a:ext cx="2463940" cy="733371"/>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717746" y="3831802"/>
            <a:ext cx="2357847"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Food Gatherers</a:t>
            </a:r>
          </a:p>
        </p:txBody>
      </p:sp>
      <p:sp>
        <p:nvSpPr>
          <p:cNvPr id="27" name="Rectangle 26"/>
          <p:cNvSpPr/>
          <p:nvPr/>
        </p:nvSpPr>
        <p:spPr>
          <a:xfrm>
            <a:off x="8497229" y="3686186"/>
            <a:ext cx="1103972" cy="741668"/>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7982" y="3848407"/>
            <a:ext cx="803707"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SOS</a:t>
            </a:r>
          </a:p>
        </p:txBody>
      </p:sp>
      <p:sp>
        <p:nvSpPr>
          <p:cNvPr id="28" name="Rectangle 27"/>
          <p:cNvSpPr/>
          <p:nvPr/>
        </p:nvSpPr>
        <p:spPr>
          <a:xfrm>
            <a:off x="6445106" y="3039322"/>
            <a:ext cx="3879993" cy="610761"/>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75588" y="3130424"/>
            <a:ext cx="3849511"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Peace Neighborhood Center</a:t>
            </a:r>
          </a:p>
        </p:txBody>
      </p:sp>
      <p:pic>
        <p:nvPicPr>
          <p:cNvPr id="34" name="Picture Placeholder 3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2890" r="22890"/>
          <a:stretch>
            <a:fillRect/>
          </a:stretch>
        </p:blipFill>
        <p:spPr>
          <a:xfrm>
            <a:off x="-9525" y="-1"/>
            <a:ext cx="6105525" cy="6334125"/>
          </a:xfrm>
        </p:spPr>
      </p:pic>
      <p:sp>
        <p:nvSpPr>
          <p:cNvPr id="24" name="Rectangle 23"/>
          <p:cNvSpPr/>
          <p:nvPr/>
        </p:nvSpPr>
        <p:spPr>
          <a:xfrm>
            <a:off x="10378146" y="3039322"/>
            <a:ext cx="1697447" cy="646863"/>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587564" y="3026198"/>
            <a:ext cx="1260476" cy="707886"/>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Ozone House</a:t>
            </a:r>
          </a:p>
        </p:txBody>
      </p:sp>
      <p:sp>
        <p:nvSpPr>
          <p:cNvPr id="30" name="Rectangle 29"/>
          <p:cNvSpPr/>
          <p:nvPr/>
        </p:nvSpPr>
        <p:spPr>
          <a:xfrm>
            <a:off x="6445106" y="5707781"/>
            <a:ext cx="3060210" cy="626344"/>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663549" y="5692637"/>
            <a:ext cx="2623323" cy="646331"/>
          </a:xfrm>
          <a:prstGeom prst="rect">
            <a:avLst/>
          </a:prstGeom>
          <a:noFill/>
        </p:spPr>
        <p:txBody>
          <a:bodyPr wrap="square" rtlCol="0">
            <a:spAutoFit/>
          </a:bodyPr>
          <a:lstStyle/>
          <a:p>
            <a:pPr algn="ctr"/>
            <a:r>
              <a:rPr lang="en-US" b="1" dirty="0">
                <a:solidFill>
                  <a:schemeClr val="bg1"/>
                </a:solidFill>
                <a:latin typeface="PT Sans" panose="020B0503020203020204" pitchFamily="34" charset="0"/>
              </a:rPr>
              <a:t>University of Michigan School of Pharmacy</a:t>
            </a:r>
          </a:p>
        </p:txBody>
      </p:sp>
      <p:sp>
        <p:nvSpPr>
          <p:cNvPr id="32" name="Rectangle 31"/>
          <p:cNvSpPr/>
          <p:nvPr/>
        </p:nvSpPr>
        <p:spPr>
          <a:xfrm>
            <a:off x="6460347" y="4476365"/>
            <a:ext cx="3771882" cy="482017"/>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472514" y="4512902"/>
            <a:ext cx="3771882"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Michigan Works</a:t>
            </a:r>
          </a:p>
        </p:txBody>
      </p:sp>
      <p:sp>
        <p:nvSpPr>
          <p:cNvPr id="36" name="Rectangle 35">
            <a:extLst>
              <a:ext uri="{FF2B5EF4-FFF2-40B4-BE49-F238E27FC236}">
                <a16:creationId xmlns:a16="http://schemas.microsoft.com/office/drawing/2014/main" id="{4100E80A-803D-4625-AE35-E2DE6958F20F}"/>
              </a:ext>
            </a:extLst>
          </p:cNvPr>
          <p:cNvSpPr/>
          <p:nvPr/>
        </p:nvSpPr>
        <p:spPr>
          <a:xfrm>
            <a:off x="6445106" y="3718672"/>
            <a:ext cx="1955323" cy="733371"/>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Community Mental Health</a:t>
            </a:r>
          </a:p>
        </p:txBody>
      </p:sp>
      <p:sp>
        <p:nvSpPr>
          <p:cNvPr id="37" name="Rectangle 36">
            <a:extLst>
              <a:ext uri="{FF2B5EF4-FFF2-40B4-BE49-F238E27FC236}">
                <a16:creationId xmlns:a16="http://schemas.microsoft.com/office/drawing/2014/main" id="{EDC68D16-1AD3-4929-A83A-CC3B798D0C55}"/>
              </a:ext>
            </a:extLst>
          </p:cNvPr>
          <p:cNvSpPr/>
          <p:nvPr/>
        </p:nvSpPr>
        <p:spPr>
          <a:xfrm>
            <a:off x="8292121" y="4997575"/>
            <a:ext cx="1213193" cy="642941"/>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F2CF82F-D52B-4777-8940-962369735767}"/>
              </a:ext>
            </a:extLst>
          </p:cNvPr>
          <p:cNvSpPr txBox="1"/>
          <p:nvPr/>
        </p:nvSpPr>
        <p:spPr>
          <a:xfrm>
            <a:off x="8435222" y="5104145"/>
            <a:ext cx="957987"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PACE</a:t>
            </a:r>
          </a:p>
        </p:txBody>
      </p:sp>
    </p:spTree>
    <p:extLst>
      <p:ext uri="{BB962C8B-B14F-4D97-AF65-F5344CB8AC3E}">
        <p14:creationId xmlns:p14="http://schemas.microsoft.com/office/powerpoint/2010/main" val="2065186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D195B688F3904A98EC84F725A80047" ma:contentTypeVersion="2" ma:contentTypeDescription="Create a new document." ma:contentTypeScope="" ma:versionID="236c36c5d6086523054e268bee9fd189">
  <xsd:schema xmlns:xsd="http://www.w3.org/2001/XMLSchema" xmlns:xs="http://www.w3.org/2001/XMLSchema" xmlns:p="http://schemas.microsoft.com/office/2006/metadata/properties" xmlns:ns1="http://schemas.microsoft.com/sharepoint/v3" xmlns:ns2="364b985a-9c97-47d2-95ce-52412638ac75" targetNamespace="http://schemas.microsoft.com/office/2006/metadata/properties" ma:root="true" ma:fieldsID="d7ba7a9bd254bb8a26fc97fda9e1b6a2" ns1:_="" ns2:_="">
    <xsd:import namespace="http://schemas.microsoft.com/sharepoint/v3"/>
    <xsd:import namespace="364b985a-9c97-47d2-95ce-52412638ac7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4b985a-9c97-47d2-95ce-52412638ac7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95B6121-E46D-4C8C-A830-5C3CE4BE6182}"/>
</file>

<file path=customXml/itemProps2.xml><?xml version="1.0" encoding="utf-8"?>
<ds:datastoreItem xmlns:ds="http://schemas.openxmlformats.org/officeDocument/2006/customXml" ds:itemID="{A7D6866B-EE73-4211-82B8-829242B45E5A}"/>
</file>

<file path=customXml/itemProps3.xml><?xml version="1.0" encoding="utf-8"?>
<ds:datastoreItem xmlns:ds="http://schemas.openxmlformats.org/officeDocument/2006/customXml" ds:itemID="{1C8A0B4E-6EDC-4798-8203-0541B16CB843}"/>
</file>

<file path=docProps/app.xml><?xml version="1.0" encoding="utf-8"?>
<Properties xmlns="http://schemas.openxmlformats.org/officeDocument/2006/extended-properties" xmlns:vt="http://schemas.openxmlformats.org/officeDocument/2006/docPropsVTypes">
  <Template/>
  <TotalTime>3585</TotalTime>
  <Words>5193</Words>
  <Application>Microsoft Office PowerPoint</Application>
  <PresentationFormat>Widescreen</PresentationFormat>
  <Paragraphs>1043</Paragraphs>
  <Slides>86</Slides>
  <Notes>56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9" baseType="lpstr">
      <vt:lpstr>Abhaya Libre SemiBold</vt:lpstr>
      <vt:lpstr>Arial</vt:lpstr>
      <vt:lpstr>Arial Narrow</vt:lpstr>
      <vt:lpstr>Berlin Sans FB Demi</vt:lpstr>
      <vt:lpstr>Calibri</vt:lpstr>
      <vt:lpstr>Calibri Light</vt:lpstr>
      <vt:lpstr>Kapra Neue SemiBold Expanded</vt:lpstr>
      <vt:lpstr>Karla</vt:lpstr>
      <vt:lpstr>League Spartan</vt:lpstr>
      <vt:lpstr>PT Sans</vt:lpstr>
      <vt:lpstr>Wingdings</vt:lpstr>
      <vt:lpstr>Office Theme</vt:lpstr>
      <vt:lpstr>Worksheet</vt:lpstr>
      <vt:lpstr>Ann Arbor Housing Commission</vt:lpstr>
      <vt:lpstr>Group Questions</vt:lpstr>
      <vt:lpstr>WHAT IS AFFORDABLE HOUSING?  </vt:lpstr>
      <vt:lpstr>PowerPoint Presentation</vt:lpstr>
      <vt:lpstr>PowerPoint Presentation</vt:lpstr>
      <vt:lpstr>PowerPoint Presentation</vt:lpstr>
      <vt:lpstr>PowerPoint Presentation</vt:lpstr>
      <vt:lpstr>PowerPoint Presentation</vt:lpstr>
      <vt:lpstr>PowerPoint Presentation</vt:lpstr>
      <vt:lpstr>How are low-income residents impacted by the City of Ann Arbor’s Housing Market?</vt:lpstr>
      <vt:lpstr>2024 Ann Arbor Area Median Income</vt:lpstr>
      <vt:lpstr>2024 Affordable Monthly Housing Costs  Based on Spending 30% of Income </vt:lpstr>
      <vt:lpstr>Federal Poverty Level </vt:lpstr>
      <vt:lpstr>PowerPoint Presentation</vt:lpstr>
      <vt:lpstr>Fair Market Rents Washtenaw County</vt:lpstr>
      <vt:lpstr>African American Population Washtenaw County   1960   Prior to Fair Housing and Civil Rights Laws</vt:lpstr>
      <vt:lpstr>PowerPoint Presentation</vt:lpstr>
      <vt:lpstr>Poverty  by  Census Tract</vt:lpstr>
      <vt:lpstr>Ann Arbor 2020 Poverty by Age and Gender</vt:lpstr>
      <vt:lpstr>PowerPoint Presentation</vt:lpstr>
      <vt:lpstr>PowerPoint Presentation</vt:lpstr>
      <vt:lpstr>PowerPoint Presentation</vt:lpstr>
      <vt:lpstr>Major Area Employers</vt:lpstr>
      <vt:lpstr>U of M Enrollment and Ann Arbor Population</vt:lpstr>
      <vt:lpstr>U of M Enrollment and Ann Arbor Population</vt:lpstr>
      <vt:lpstr>Commuting Patterns  90,651 commute in for jobs  24,489 live and work in Ann Arbor  21,066 commute out for jobs </vt:lpstr>
      <vt:lpstr>Only 60% of the City pays Property Taxes – 40% is Tax Exempt …</vt:lpstr>
      <vt:lpstr>PowerPoint Presentation</vt:lpstr>
      <vt:lpstr>If there is such a huge demand for affordable housing, why isn’t the private sector building it?</vt:lpstr>
      <vt:lpstr>Federal Housing Programs</vt:lpstr>
      <vt:lpstr>PowerPoint Presentation</vt:lpstr>
      <vt:lpstr>Housing Development Costs are the Same for Market Rate &amp; Affordable</vt:lpstr>
      <vt:lpstr>Typical Development Financing is Different  Market Rate vs. LIHTC Affordable Housing </vt:lpstr>
      <vt:lpstr>Operating Revenue &amp; Expense Market Rate vs. Affordable</vt:lpstr>
      <vt:lpstr>DEVELOPMENT/CAPITAL IMPROVEMENTS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November 3, 2020 Proposal C Millage Results</vt:lpstr>
      <vt:lpstr>BALLOT LANGUAGE</vt:lpstr>
      <vt:lpstr>CHARTER LANGUAGE</vt:lpstr>
      <vt:lpstr> Guidelines Adopted by City Council  July 27, 2020 </vt:lpstr>
      <vt:lpstr> Guidelines Adopted by City Council   </vt:lpstr>
      <vt:lpstr> Affordable Housing Millage Strategy  </vt:lpstr>
      <vt:lpstr>PowerPoint Presentation</vt:lpstr>
      <vt:lpstr>PowerPoint Presentation</vt:lpstr>
      <vt:lpstr>PowerPoint Presentation</vt:lpstr>
      <vt:lpstr> Cross section of participants</vt:lpstr>
      <vt:lpstr>AAHC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2022 AAHC NEW HUD DESIGNATION:  LANDLORD INCENTIVES COHORT #4 MOVING TO WORK </vt:lpstr>
      <vt:lpstr>MTW Implementation</vt:lpstr>
      <vt:lpstr>MTW Implementation</vt:lpstr>
      <vt:lpstr>Housing &amp; Human Services Educational Series </vt:lpstr>
      <vt:lpstr>Group Question</vt:lpstr>
    </vt:vector>
  </TitlesOfParts>
  <Company>Washtenaw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 of M Enrollment and Ann Arbor Population</dc:title>
  <dc:creator>Teresa M. Gillotti</dc:creator>
  <cp:lastModifiedBy>Hall, Jennifer (Housing Commission)</cp:lastModifiedBy>
  <cp:revision>93</cp:revision>
  <cp:lastPrinted>2020-03-03T20:09:53Z</cp:lastPrinted>
  <dcterms:created xsi:type="dcterms:W3CDTF">2019-04-16T10:06:14Z</dcterms:created>
  <dcterms:modified xsi:type="dcterms:W3CDTF">2024-05-07T19:07:25Z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0x010100FCD195B688F3904A98EC84F725A80047</vt:lpwstr>
  </property>
</Properties>
</file>